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25"/>
  </p:notesMasterIdLst>
  <p:sldIdLst>
    <p:sldId id="336" r:id="rId5"/>
    <p:sldId id="354" r:id="rId6"/>
    <p:sldId id="360" r:id="rId7"/>
    <p:sldId id="355" r:id="rId8"/>
    <p:sldId id="343" r:id="rId9"/>
    <p:sldId id="356" r:id="rId10"/>
    <p:sldId id="346" r:id="rId11"/>
    <p:sldId id="347" r:id="rId12"/>
    <p:sldId id="348" r:id="rId13"/>
    <p:sldId id="349" r:id="rId14"/>
    <p:sldId id="350" r:id="rId15"/>
    <p:sldId id="371" r:id="rId16"/>
    <p:sldId id="342" r:id="rId17"/>
    <p:sldId id="363" r:id="rId18"/>
    <p:sldId id="368" r:id="rId19"/>
    <p:sldId id="338" r:id="rId20"/>
    <p:sldId id="372" r:id="rId21"/>
    <p:sldId id="365" r:id="rId22"/>
    <p:sldId id="359" r:id="rId23"/>
    <p:sldId id="268" r:id="rId24"/>
  </p:sldIdLst>
  <p:sldSz cx="12192000" cy="6858000"/>
  <p:notesSz cx="6858000" cy="9144000"/>
  <p:embeddedFontLst>
    <p:embeddedFont>
      <p:font typeface="Inter" panose="02000503000000020004" pitchFamily="2" charset="0"/>
      <p:regular r:id="rId26"/>
      <p:bold r:id="rId27"/>
      <p:italic r:id="rId28"/>
      <p:boldItalic r:id="rId29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4D5124B-5FB6-4025-9EB6-AA7ADE473FEF}">
          <p14:sldIdLst>
            <p14:sldId id="336"/>
            <p14:sldId id="354"/>
            <p14:sldId id="360"/>
            <p14:sldId id="355"/>
            <p14:sldId id="343"/>
            <p14:sldId id="356"/>
            <p14:sldId id="346"/>
            <p14:sldId id="347"/>
            <p14:sldId id="348"/>
            <p14:sldId id="349"/>
            <p14:sldId id="350"/>
            <p14:sldId id="371"/>
            <p14:sldId id="342"/>
            <p14:sldId id="363"/>
            <p14:sldId id="368"/>
            <p14:sldId id="338"/>
            <p14:sldId id="372"/>
            <p14:sldId id="365"/>
            <p14:sldId id="359"/>
            <p14:sldId id="268"/>
          </p14:sldIdLst>
        </p14:section>
        <p14:section name="Branding" id="{751EC0CB-24A8-4B36-91B5-CE979B8FA69A}">
          <p14:sldIdLst/>
        </p14:section>
      </p14:sectionLst>
    </p:ext>
    <p:ext uri="{EFAFB233-063F-42B5-8137-9DF3F51BA10A}">
      <p15:sldGuideLst xmlns:p15="http://schemas.microsoft.com/office/powerpoint/2012/main">
        <p15:guide id="2" orient="horz" pos="2183" userDrawn="1">
          <p15:clr>
            <a:srgbClr val="A4A3A4"/>
          </p15:clr>
        </p15:guide>
        <p15:guide id="3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C6600"/>
    <a:srgbClr val="FF007D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213" autoAdjust="0"/>
    <p:restoredTop sz="78503" autoAdjust="0"/>
  </p:normalViewPr>
  <p:slideViewPr>
    <p:cSldViewPr snapToGrid="0" showGuides="1">
      <p:cViewPr varScale="1">
        <p:scale>
          <a:sx n="95" d="100"/>
          <a:sy n="95" d="100"/>
        </p:scale>
        <p:origin x="856" y="168"/>
      </p:cViewPr>
      <p:guideLst>
        <p:guide orient="horz" pos="2183"/>
        <p:guide pos="3817"/>
      </p:guideLst>
    </p:cSldViewPr>
  </p:slideViewPr>
  <p:outlineViewPr>
    <p:cViewPr>
      <p:scale>
        <a:sx n="33" d="100"/>
        <a:sy n="33" d="100"/>
      </p:scale>
      <p:origin x="0" y="-3828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276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6AD930-0A97-BC40-8A62-AC94B527CA70}" type="doc">
      <dgm:prSet loTypeId="urn:microsoft.com/office/officeart/2005/8/layout/cycle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92D9626-6DF4-0E4D-9CD6-FED699040F79}">
      <dgm:prSet phldrT="[Text]"/>
      <dgm:spPr/>
      <dgm:t>
        <a:bodyPr/>
        <a:lstStyle/>
        <a:p>
          <a:r>
            <a:rPr lang="en-GB" dirty="0"/>
            <a:t>Exclude inconsistent synesthetes</a:t>
          </a:r>
        </a:p>
      </dgm:t>
    </dgm:pt>
    <dgm:pt modelId="{319AB698-2D1E-2D45-910C-1C703C5BCEDE}" type="parTrans" cxnId="{28D9CA5C-A19E-7C47-9139-29567BA72B29}">
      <dgm:prSet/>
      <dgm:spPr/>
      <dgm:t>
        <a:bodyPr/>
        <a:lstStyle/>
        <a:p>
          <a:endParaRPr lang="en-GB"/>
        </a:p>
      </dgm:t>
    </dgm:pt>
    <dgm:pt modelId="{3088C41B-9A44-614D-979E-C37CDC7C2E28}" type="sibTrans" cxnId="{28D9CA5C-A19E-7C47-9139-29567BA72B29}">
      <dgm:prSet/>
      <dgm:spPr/>
      <dgm:t>
        <a:bodyPr/>
        <a:lstStyle/>
        <a:p>
          <a:endParaRPr lang="en-GB"/>
        </a:p>
      </dgm:t>
    </dgm:pt>
    <dgm:pt modelId="{B0D32A0B-B8F5-F54A-A778-001513924545}">
      <dgm:prSet phldrT="[Text]"/>
      <dgm:spPr/>
      <dgm:t>
        <a:bodyPr/>
        <a:lstStyle/>
        <a:p>
          <a:r>
            <a:rPr lang="en-GB" dirty="0"/>
            <a:t>Synesthetes differ in</a:t>
          </a:r>
        </a:p>
        <a:p>
          <a:r>
            <a:rPr lang="en-GB" dirty="0"/>
            <a:t>consistency</a:t>
          </a:r>
        </a:p>
      </dgm:t>
    </dgm:pt>
    <dgm:pt modelId="{FCF27A56-EA49-CA40-AED1-9B4E4EDED1B0}" type="parTrans" cxnId="{2DA06AFB-8834-BC4A-AB65-802E31BAEF44}">
      <dgm:prSet/>
      <dgm:spPr/>
      <dgm:t>
        <a:bodyPr/>
        <a:lstStyle/>
        <a:p>
          <a:endParaRPr lang="en-GB"/>
        </a:p>
      </dgm:t>
    </dgm:pt>
    <dgm:pt modelId="{DA695E95-CC23-8441-B697-773EAD1FD8FD}" type="sibTrans" cxnId="{2DA06AFB-8834-BC4A-AB65-802E31BAEF44}">
      <dgm:prSet/>
      <dgm:spPr/>
      <dgm:t>
        <a:bodyPr/>
        <a:lstStyle/>
        <a:p>
          <a:endParaRPr lang="en-GB"/>
        </a:p>
      </dgm:t>
    </dgm:pt>
    <dgm:pt modelId="{B6D4FBD8-EBAC-DF48-83C9-98F925B2FBC4}" type="pres">
      <dgm:prSet presAssocID="{3B6AD930-0A97-BC40-8A62-AC94B527CA70}" presName="cycle" presStyleCnt="0">
        <dgm:presLayoutVars>
          <dgm:dir/>
          <dgm:resizeHandles val="exact"/>
        </dgm:presLayoutVars>
      </dgm:prSet>
      <dgm:spPr/>
    </dgm:pt>
    <dgm:pt modelId="{F49370B9-D448-3B45-8F7E-38C599B9BD0B}" type="pres">
      <dgm:prSet presAssocID="{F92D9626-6DF4-0E4D-9CD6-FED699040F79}" presName="node" presStyleLbl="node1" presStyleIdx="0" presStyleCnt="2">
        <dgm:presLayoutVars>
          <dgm:bulletEnabled val="1"/>
        </dgm:presLayoutVars>
      </dgm:prSet>
      <dgm:spPr/>
    </dgm:pt>
    <dgm:pt modelId="{A2B6C2C9-3AA5-0A47-A103-5D014E998B4D}" type="pres">
      <dgm:prSet presAssocID="{F92D9626-6DF4-0E4D-9CD6-FED699040F79}" presName="spNode" presStyleCnt="0"/>
      <dgm:spPr/>
    </dgm:pt>
    <dgm:pt modelId="{3DA27362-C0CA-DA42-B9F2-19D423B3BF88}" type="pres">
      <dgm:prSet presAssocID="{3088C41B-9A44-614D-979E-C37CDC7C2E28}" presName="sibTrans" presStyleLbl="sibTrans1D1" presStyleIdx="0" presStyleCnt="2"/>
      <dgm:spPr/>
    </dgm:pt>
    <dgm:pt modelId="{4FC3A43C-3DA2-214D-8C6F-4D662CDA056F}" type="pres">
      <dgm:prSet presAssocID="{B0D32A0B-B8F5-F54A-A778-001513924545}" presName="node" presStyleLbl="node1" presStyleIdx="1" presStyleCnt="2">
        <dgm:presLayoutVars>
          <dgm:bulletEnabled val="1"/>
        </dgm:presLayoutVars>
      </dgm:prSet>
      <dgm:spPr/>
    </dgm:pt>
    <dgm:pt modelId="{FB702B23-85D2-1541-9899-0B4F0CF99CF7}" type="pres">
      <dgm:prSet presAssocID="{B0D32A0B-B8F5-F54A-A778-001513924545}" presName="spNode" presStyleCnt="0"/>
      <dgm:spPr/>
    </dgm:pt>
    <dgm:pt modelId="{8699C638-B582-3D4F-93B2-86B48A1D6692}" type="pres">
      <dgm:prSet presAssocID="{DA695E95-CC23-8441-B697-773EAD1FD8FD}" presName="sibTrans" presStyleLbl="sibTrans1D1" presStyleIdx="1" presStyleCnt="2"/>
      <dgm:spPr/>
    </dgm:pt>
  </dgm:ptLst>
  <dgm:cxnLst>
    <dgm:cxn modelId="{FFF3EC5B-423A-8542-A2E4-7B6311697AED}" type="presOf" srcId="{B0D32A0B-B8F5-F54A-A778-001513924545}" destId="{4FC3A43C-3DA2-214D-8C6F-4D662CDA056F}" srcOrd="0" destOrd="0" presId="urn:microsoft.com/office/officeart/2005/8/layout/cycle5"/>
    <dgm:cxn modelId="{28D9CA5C-A19E-7C47-9139-29567BA72B29}" srcId="{3B6AD930-0A97-BC40-8A62-AC94B527CA70}" destId="{F92D9626-6DF4-0E4D-9CD6-FED699040F79}" srcOrd="0" destOrd="0" parTransId="{319AB698-2D1E-2D45-910C-1C703C5BCEDE}" sibTransId="{3088C41B-9A44-614D-979E-C37CDC7C2E28}"/>
    <dgm:cxn modelId="{43718360-007C-824B-8D98-5FD7CCA39108}" type="presOf" srcId="{3088C41B-9A44-614D-979E-C37CDC7C2E28}" destId="{3DA27362-C0CA-DA42-B9F2-19D423B3BF88}" srcOrd="0" destOrd="0" presId="urn:microsoft.com/office/officeart/2005/8/layout/cycle5"/>
    <dgm:cxn modelId="{8FDB7D74-442E-C147-88FA-ABB3B001333A}" type="presOf" srcId="{F92D9626-6DF4-0E4D-9CD6-FED699040F79}" destId="{F49370B9-D448-3B45-8F7E-38C599B9BD0B}" srcOrd="0" destOrd="0" presId="urn:microsoft.com/office/officeart/2005/8/layout/cycle5"/>
    <dgm:cxn modelId="{3227D1A5-3741-2340-8885-65E970E89E89}" type="presOf" srcId="{3B6AD930-0A97-BC40-8A62-AC94B527CA70}" destId="{B6D4FBD8-EBAC-DF48-83C9-98F925B2FBC4}" srcOrd="0" destOrd="0" presId="urn:microsoft.com/office/officeart/2005/8/layout/cycle5"/>
    <dgm:cxn modelId="{DDC748CB-ABFB-7441-B2C3-ADB81D308CC5}" type="presOf" srcId="{DA695E95-CC23-8441-B697-773EAD1FD8FD}" destId="{8699C638-B582-3D4F-93B2-86B48A1D6692}" srcOrd="0" destOrd="0" presId="urn:microsoft.com/office/officeart/2005/8/layout/cycle5"/>
    <dgm:cxn modelId="{2DA06AFB-8834-BC4A-AB65-802E31BAEF44}" srcId="{3B6AD930-0A97-BC40-8A62-AC94B527CA70}" destId="{B0D32A0B-B8F5-F54A-A778-001513924545}" srcOrd="1" destOrd="0" parTransId="{FCF27A56-EA49-CA40-AED1-9B4E4EDED1B0}" sibTransId="{DA695E95-CC23-8441-B697-773EAD1FD8FD}"/>
    <dgm:cxn modelId="{0C6F2012-B6FA-5648-B5CB-75CAB8800912}" type="presParOf" srcId="{B6D4FBD8-EBAC-DF48-83C9-98F925B2FBC4}" destId="{F49370B9-D448-3B45-8F7E-38C599B9BD0B}" srcOrd="0" destOrd="0" presId="urn:microsoft.com/office/officeart/2005/8/layout/cycle5"/>
    <dgm:cxn modelId="{70C6046D-364F-5A43-AD96-BC75883DDDE5}" type="presParOf" srcId="{B6D4FBD8-EBAC-DF48-83C9-98F925B2FBC4}" destId="{A2B6C2C9-3AA5-0A47-A103-5D014E998B4D}" srcOrd="1" destOrd="0" presId="urn:microsoft.com/office/officeart/2005/8/layout/cycle5"/>
    <dgm:cxn modelId="{5725DCBA-0217-C447-AA58-9AE2AE67485B}" type="presParOf" srcId="{B6D4FBD8-EBAC-DF48-83C9-98F925B2FBC4}" destId="{3DA27362-C0CA-DA42-B9F2-19D423B3BF88}" srcOrd="2" destOrd="0" presId="urn:microsoft.com/office/officeart/2005/8/layout/cycle5"/>
    <dgm:cxn modelId="{6AA79706-B6BC-AF4B-970C-63D1B6338D22}" type="presParOf" srcId="{B6D4FBD8-EBAC-DF48-83C9-98F925B2FBC4}" destId="{4FC3A43C-3DA2-214D-8C6F-4D662CDA056F}" srcOrd="3" destOrd="0" presId="urn:microsoft.com/office/officeart/2005/8/layout/cycle5"/>
    <dgm:cxn modelId="{AC233511-173F-C847-8B6A-1B8F2E661D23}" type="presParOf" srcId="{B6D4FBD8-EBAC-DF48-83C9-98F925B2FBC4}" destId="{FB702B23-85D2-1541-9899-0B4F0CF99CF7}" srcOrd="4" destOrd="0" presId="urn:microsoft.com/office/officeart/2005/8/layout/cycle5"/>
    <dgm:cxn modelId="{29343C27-87CC-5C42-ADE5-4A74D53D9DCB}" type="presParOf" srcId="{B6D4FBD8-EBAC-DF48-83C9-98F925B2FBC4}" destId="{8699C638-B582-3D4F-93B2-86B48A1D6692}" srcOrd="5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9370B9-D448-3B45-8F7E-38C599B9BD0B}">
      <dsp:nvSpPr>
        <dsp:cNvPr id="0" name=""/>
        <dsp:cNvSpPr/>
      </dsp:nvSpPr>
      <dsp:spPr>
        <a:xfrm>
          <a:off x="113" y="1151534"/>
          <a:ext cx="2633414" cy="17117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Exclude inconsistent synesthetes</a:t>
          </a:r>
        </a:p>
      </dsp:txBody>
      <dsp:txXfrm>
        <a:off x="83672" y="1235093"/>
        <a:ext cx="2466296" cy="1544601"/>
      </dsp:txXfrm>
    </dsp:sp>
    <dsp:sp modelId="{3DA27362-C0CA-DA42-B9F2-19D423B3BF88}">
      <dsp:nvSpPr>
        <dsp:cNvPr id="0" name=""/>
        <dsp:cNvSpPr/>
      </dsp:nvSpPr>
      <dsp:spPr>
        <a:xfrm>
          <a:off x="1316821" y="555615"/>
          <a:ext cx="2903557" cy="2903557"/>
        </a:xfrm>
        <a:custGeom>
          <a:avLst/>
          <a:gdLst/>
          <a:ahLst/>
          <a:cxnLst/>
          <a:rect l="0" t="0" r="0" b="0"/>
          <a:pathLst>
            <a:path>
              <a:moveTo>
                <a:pt x="611525" y="267871"/>
              </a:moveTo>
              <a:arcTo wR="1451778" hR="1451778" stAng="14078134" swAng="4243732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C3A43C-3DA2-214D-8C6F-4D662CDA056F}">
      <dsp:nvSpPr>
        <dsp:cNvPr id="0" name=""/>
        <dsp:cNvSpPr/>
      </dsp:nvSpPr>
      <dsp:spPr>
        <a:xfrm>
          <a:off x="2903671" y="1151534"/>
          <a:ext cx="2633414" cy="17117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Synesthetes differ in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consistency</a:t>
          </a:r>
        </a:p>
      </dsp:txBody>
      <dsp:txXfrm>
        <a:off x="2987230" y="1235093"/>
        <a:ext cx="2466296" cy="1544601"/>
      </dsp:txXfrm>
    </dsp:sp>
    <dsp:sp modelId="{8699C638-B582-3D4F-93B2-86B48A1D6692}">
      <dsp:nvSpPr>
        <dsp:cNvPr id="0" name=""/>
        <dsp:cNvSpPr/>
      </dsp:nvSpPr>
      <dsp:spPr>
        <a:xfrm>
          <a:off x="1316821" y="555615"/>
          <a:ext cx="2903557" cy="2903557"/>
        </a:xfrm>
        <a:custGeom>
          <a:avLst/>
          <a:gdLst/>
          <a:ahLst/>
          <a:cxnLst/>
          <a:rect l="0" t="0" r="0" b="0"/>
          <a:pathLst>
            <a:path>
              <a:moveTo>
                <a:pt x="2292032" y="2635686"/>
              </a:moveTo>
              <a:arcTo wR="1451778" hR="1451778" stAng="3278134" swAng="4243732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6T08:04:16.4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7252 10853 24575,'0'0'0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5.png>
</file>

<file path=ppt/media/image26.svg>
</file>

<file path=ppt/media/image27.png>
</file>

<file path=ppt/media/image28.png>
</file>

<file path=ppt/media/image29.jpeg>
</file>

<file path=ppt/media/image30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r" panose="0200050300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r" panose="02000503000000020004" pitchFamily="2" charset="0"/>
              </a:defRPr>
            </a:lvl1pPr>
          </a:lstStyle>
          <a:p>
            <a:fld id="{4FEE1E54-683E-4079-AFC5-3E0CD7E3C14E}" type="datetimeFigureOut">
              <a:rPr lang="en-US" smtClean="0"/>
              <a:pPr/>
              <a:t>7/3/25</a:t>
            </a:fld>
            <a:endParaRPr lang="en-US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r" panose="0200050300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r" panose="02000503000000020004" pitchFamily="2" charset="0"/>
              </a:defRPr>
            </a:lvl1pPr>
          </a:lstStyle>
          <a:p>
            <a:fld id="{A0448739-9216-4F0D-8F03-4638EB34EA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92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Inter" panose="02000503000000020004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Inter" panose="02000503000000020004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Inter" panose="02000503000000020004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Inter" panose="02000503000000020004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Inter" panose="02000503000000020004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Recent paper</a:t>
            </a:r>
          </a:p>
          <a:p>
            <a:r>
              <a:rPr lang="en-CH" dirty="0"/>
              <a:t>Not discuss everything. Mostly important for the question raised and idea of future directions and projects.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0410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CH" dirty="0"/>
              <a:t>Should have compare the effect size in consistent vs inconsistent. Not Consistent vs consistent + inconsistent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655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after controlling for </a:t>
            </a:r>
            <a:r>
              <a:rPr lang="en-GB" dirty="0" err="1"/>
              <a:t>synesthesia</a:t>
            </a:r>
            <a:r>
              <a:rPr lang="en-GB" dirty="0"/>
              <a:t>, green is more common in inconsistent participants” (Root et al., 2025, p. 15)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ym typeface="Wingdings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ym typeface="Wingdings" pitchFamily="2" charset="2"/>
              </a:rPr>
              <a:t>Grey is equally common if synesthetes and non synesthetes (</a:t>
            </a:r>
            <a:r>
              <a:rPr lang="en-GB" dirty="0" err="1">
                <a:sym typeface="Wingdings" pitchFamily="2" charset="2"/>
              </a:rPr>
              <a:t>bcs</a:t>
            </a:r>
            <a:r>
              <a:rPr lang="en-GB" dirty="0">
                <a:sym typeface="Wingdings" pitchFamily="2" charset="2"/>
              </a:rPr>
              <a:t> on 1). After controlling for </a:t>
            </a:r>
            <a:r>
              <a:rPr lang="en-GB" dirty="0" err="1">
                <a:sym typeface="Wingdings" pitchFamily="2" charset="2"/>
              </a:rPr>
              <a:t>synesthesia</a:t>
            </a:r>
            <a:r>
              <a:rPr lang="en-GB" dirty="0">
                <a:sym typeface="Wingdings" pitchFamily="2" charset="2"/>
              </a:rPr>
              <a:t>, consistent participants choose grey more oft than inconsistent ones. =&gt; Grey is more common in consistent rather than synesthetic participants.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ym typeface="Wingdings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ym typeface="Wingdings" pitchFamily="2" charset="2"/>
              </a:rPr>
              <a:t> From the point to tail. Point = If all same consistency, tail after controlling for consistency. </a:t>
            </a: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“grey is more common in consistent participants.” (Root et al., 2025, p. 15)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5609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846F6F-DB06-7249-632E-50D5FE897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7AC319-4BDB-5DFF-1CFB-931E2F7AFD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8B6ECF-341C-78E7-9391-457642C4BD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A171D-AEE3-3303-FBBC-2C7808CF69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0401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Provocative thought.</a:t>
            </a:r>
            <a:br>
              <a:rPr lang="en-CH" dirty="0"/>
            </a:br>
            <a:r>
              <a:rPr lang="en-CH" dirty="0"/>
              <a:t>Important for future projects. </a:t>
            </a:r>
            <a:br>
              <a:rPr lang="en-CH" dirty="0"/>
            </a:br>
            <a:r>
              <a:rPr lang="en-CH" dirty="0"/>
              <a:t>For example I would like to insevtigate seuqeunce space synesthesia.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3212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8E71E-DB4F-69DE-48C0-BA9DF37BB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0F0547-398C-0BE6-FAFB-BD8B8D2B38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DA25F3-5B30-4977-9675-F7542D87B1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For 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A6BBFF-6324-DD78-AF89-4E16611B86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415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4E8620-9496-B091-7F69-15978A172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A712D9-952B-1B47-0AAF-917D452B24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BBD4A5-131E-AC40-F6FF-F9D2056626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CH" dirty="0"/>
              <a:t>Not only consistency but also form is difficult to diagnose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98BE95-1436-C6E1-734A-B0DB8E4CF7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912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What differentiates synestetic from non synesthetic experience?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067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6C6535-818E-9B45-472A-84B28654D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2FC469-17B0-F177-C4D0-D7CDA4439E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BD2F66-4225-9CE9-5D69-F36159030B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I am reflecting on a reliable measure to differentiate sequence space synesthesia with numbers. </a:t>
            </a:r>
          </a:p>
          <a:p>
            <a:r>
              <a:rPr lang="en-CH" dirty="0"/>
              <a:t>This paper is pertinent since it is approcahing this question but for grapheme-colour synesthesia.</a:t>
            </a:r>
          </a:p>
          <a:p>
            <a:endParaRPr lang="en-CH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6EE0D-291D-558A-7997-0AE972203F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6270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4F6DB-C92F-96D7-4BEB-8F68B21267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7A3C9A-D1B6-D395-1BF3-7C2618CD1A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859457-37AC-72FA-5981-1468170366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The image represent the consistency of three responses from a synesthete in Rothen et al., 2016. The task was to click in a 2D space where the person percieves a certain digit. The perimenter of each triangle is used to caclulate participant’s consithency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AA2079-4E9F-2BC6-6C4B-1B19C73FA0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927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970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I am reflecting on a reliable measure to differentiate sequence space synesthesia with numbers. </a:t>
            </a:r>
          </a:p>
          <a:p>
            <a:r>
              <a:rPr lang="en-CH" dirty="0"/>
              <a:t>This paper is pertinent since it is approcahing this question but for grapheme-colour synesthesia.</a:t>
            </a:r>
          </a:p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5098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943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A6DA6A-5DE3-2DB6-1945-F8B1F56D2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7CCC30-437C-41DA-C9F4-9EF743B347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D6D3F3-5B71-FC3F-4286-0A09AD5097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Similar procedure is used for grapheme-colour synesthesia, for the present paper.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4E2FA5-F252-7414-1B0D-CFBCF93A0E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92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Compare both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25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Two masure might lead to 4 different possibilities: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02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This is investigated through 4 studies in this paper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862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  <a:p>
            <a:endParaRPr lang="en-CH" dirty="0"/>
          </a:p>
          <a:p>
            <a:r>
              <a:rPr lang="en-CH" dirty="0"/>
              <a:t>Study 1: won’t talk about synesthesia with chinese logographic scripts because only 24 participants.</a:t>
            </a:r>
          </a:p>
          <a:p>
            <a:r>
              <a:rPr lang="en-CH" dirty="0"/>
              <a:t>Study 2: won’t talk about the classifier trained on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6424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Find an interaction wi</a:t>
            </a:r>
            <a:r>
              <a:rPr lang="en-GB" dirty="0" err="1"/>
              <a:t>th</a:t>
            </a:r>
            <a:r>
              <a:rPr lang="en-CH" dirty="0"/>
              <a:t> language</a:t>
            </a:r>
          </a:p>
          <a:p>
            <a:endParaRPr lang="en-CH" dirty="0"/>
          </a:p>
          <a:p>
            <a:r>
              <a:rPr lang="en-CH" dirty="0"/>
              <a:t>3 repetitions for each letter</a:t>
            </a:r>
          </a:p>
          <a:p>
            <a:r>
              <a:rPr lang="en-CH" dirty="0"/>
              <a:t>Only letters (set size effect?)</a:t>
            </a:r>
          </a:p>
          <a:p>
            <a:endParaRPr lang="en-CH" dirty="0"/>
          </a:p>
          <a:p>
            <a:r>
              <a:rPr lang="en-GB" dirty="0"/>
              <a:t>Control for “interactions between consistency and age, consistency and gender, and consistency and educational attainment; “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681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CH" dirty="0"/>
              <a:t>How many partcipants in the inconsistent synesthetes vs non synesthetes?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H" dirty="0"/>
              <a:t>Stimuli: 4  most consistent letters. Might be that synesthetic only for limited set of letters? (hence overall inconsistent?)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H" dirty="0"/>
              <a:t>95 % CI seem to overlap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CH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“the four keys corresponded to the participants’ own </a:t>
            </a:r>
            <a:r>
              <a:rPr lang="en-GB" dirty="0" err="1"/>
              <a:t>color</a:t>
            </a:r>
            <a:r>
              <a:rPr lang="en-GB" dirty="0"/>
              <a:t> choices for the four letter stimuli;” (Root et al., 2025, p. 9)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“We selected four letter stimuli for each participant.” (Root et al., 2025, p. 9)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“the pair of letters whose </a:t>
            </a:r>
            <a:r>
              <a:rPr lang="en-GB" dirty="0" err="1"/>
              <a:t>colors</a:t>
            </a:r>
            <a:r>
              <a:rPr lang="en-GB" dirty="0"/>
              <a:t> were most distant in </a:t>
            </a:r>
            <a:r>
              <a:rPr lang="en-GB" dirty="0" err="1"/>
              <a:t>CIELuv</a:t>
            </a:r>
            <a:r>
              <a:rPr lang="en-GB" dirty="0"/>
              <a:t> </a:t>
            </a:r>
            <a:r>
              <a:rPr lang="en-GB" dirty="0" err="1"/>
              <a:t>color</a:t>
            </a:r>
            <a:r>
              <a:rPr lang="en-GB" dirty="0"/>
              <a:t> space, and the two most consistent letters whose </a:t>
            </a:r>
            <a:r>
              <a:rPr lang="en-GB" dirty="0" err="1"/>
              <a:t>colors</a:t>
            </a:r>
            <a:r>
              <a:rPr lang="en-GB" dirty="0"/>
              <a:t> were at least 45 </a:t>
            </a:r>
            <a:r>
              <a:rPr lang="en-GB" dirty="0" err="1"/>
              <a:t>CIELuv</a:t>
            </a:r>
            <a:r>
              <a:rPr lang="en-GB" dirty="0"/>
              <a:t> units from each other.” (Root et al., 2025, p. 9)</a:t>
            </a:r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160 trials practice trials (40 congr, 120 incongruent). 10 repetition per letter combination.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448739-9216-4F0D-8F03-4638EB34EAC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315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äsentations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11704B-1397-CC47-CADD-C2BAAB9456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3203" y="4613272"/>
            <a:ext cx="10731445" cy="9000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fr-CH" dirty="0" err="1"/>
              <a:t>Titel</a:t>
            </a:r>
            <a:endParaRPr lang="en-US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7C94A78-B73A-1001-F652-E60287D121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73204" y="5885452"/>
            <a:ext cx="7901831" cy="569182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300" b="1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H" dirty="0" err="1"/>
              <a:t>Untertitel</a:t>
            </a:r>
            <a:endParaRPr lang="fr-CH" dirty="0"/>
          </a:p>
          <a:p>
            <a:endParaRPr lang="en-US" dirty="0"/>
          </a:p>
        </p:txBody>
      </p:sp>
      <p:pic>
        <p:nvPicPr>
          <p:cNvPr id="8" name="Image 6" descr="Une image contenant Police, Graphique, graphisme, logo&#10;&#10;Le contenu généré par l’IA peut être incorrect.">
            <a:extLst>
              <a:ext uri="{FF2B5EF4-FFF2-40B4-BE49-F238E27FC236}">
                <a16:creationId xmlns:a16="http://schemas.microsoft.com/office/drawing/2014/main" id="{7DBC895D-838E-E199-AAE2-32E08368C9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1286" y="333718"/>
            <a:ext cx="2242800" cy="813014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F1BD6FAF-0F43-60F3-BFE6-5DFC1593025A}"/>
              </a:ext>
            </a:extLst>
          </p:cNvPr>
          <p:cNvCxnSpPr>
            <a:cxnSpLocks/>
          </p:cNvCxnSpPr>
          <p:nvPr userDrawn="1"/>
        </p:nvCxnSpPr>
        <p:spPr>
          <a:xfrm>
            <a:off x="1059556" y="5706374"/>
            <a:ext cx="10764000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D8E6EECC-7DA1-F135-3B29-D725F38E55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73389" y="6274594"/>
            <a:ext cx="2131260" cy="252000"/>
          </a:xfrm>
        </p:spPr>
        <p:txBody>
          <a:bodyPr/>
          <a:lstStyle>
            <a:lvl1pPr algn="r">
              <a:defRPr b="0"/>
            </a:lvl1pPr>
          </a:lstStyle>
          <a:p>
            <a:pPr lvl="0"/>
            <a:r>
              <a:rPr lang="de-DE" dirty="0"/>
              <a:t>Version 02.2025</a:t>
            </a:r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A8E786F3-0B1B-32B8-379D-2023E60854F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083023" y="0"/>
            <a:ext cx="8115536" cy="4240595"/>
          </a:xfrm>
          <a:custGeom>
            <a:avLst/>
            <a:gdLst>
              <a:gd name="connsiteX0" fmla="*/ 0 w 8115536"/>
              <a:gd name="connsiteY0" fmla="*/ 0 h 4240595"/>
              <a:gd name="connsiteX1" fmla="*/ 8115536 w 8115536"/>
              <a:gd name="connsiteY1" fmla="*/ 0 h 4240595"/>
              <a:gd name="connsiteX2" fmla="*/ 8115536 w 8115536"/>
              <a:gd name="connsiteY2" fmla="*/ 4240595 h 4240595"/>
              <a:gd name="connsiteX3" fmla="*/ 7954317 w 8115536"/>
              <a:gd name="connsiteY3" fmla="*/ 4240595 h 4240595"/>
              <a:gd name="connsiteX4" fmla="*/ 7716141 w 8115536"/>
              <a:gd name="connsiteY4" fmla="*/ 4233828 h 4240595"/>
              <a:gd name="connsiteX5" fmla="*/ 4058738 w 8115536"/>
              <a:gd name="connsiteY5" fmla="*/ 1954100 h 4240595"/>
              <a:gd name="connsiteX6" fmla="*/ 4058738 w 8115536"/>
              <a:gd name="connsiteY6" fmla="*/ 4240595 h 4240595"/>
              <a:gd name="connsiteX7" fmla="*/ 3880654 w 8115536"/>
              <a:gd name="connsiteY7" fmla="*/ 4240595 h 4240595"/>
              <a:gd name="connsiteX8" fmla="*/ 3849123 w 8115536"/>
              <a:gd name="connsiteY8" fmla="*/ 4239698 h 4240595"/>
              <a:gd name="connsiteX9" fmla="*/ 5888 w 8115536"/>
              <a:gd name="connsiteY9" fmla="*/ 131169 h 4240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115536" h="4240595">
                <a:moveTo>
                  <a:pt x="0" y="0"/>
                </a:moveTo>
                <a:lnTo>
                  <a:pt x="8115536" y="0"/>
                </a:lnTo>
                <a:lnTo>
                  <a:pt x="8115536" y="4240595"/>
                </a:lnTo>
                <a:lnTo>
                  <a:pt x="7954317" y="4240595"/>
                </a:lnTo>
                <a:lnTo>
                  <a:pt x="7716141" y="4233828"/>
                </a:lnTo>
                <a:cubicBezTo>
                  <a:pt x="5662075" y="4116460"/>
                  <a:pt x="4058738" y="3140437"/>
                  <a:pt x="4058738" y="1954100"/>
                </a:cubicBezTo>
                <a:lnTo>
                  <a:pt x="4058738" y="4240595"/>
                </a:lnTo>
                <a:lnTo>
                  <a:pt x="3880654" y="4240595"/>
                </a:lnTo>
                <a:lnTo>
                  <a:pt x="3849123" y="4239698"/>
                </a:lnTo>
                <a:cubicBezTo>
                  <a:pt x="1835716" y="4124878"/>
                  <a:pt x="207589" y="2365337"/>
                  <a:pt x="5888" y="131169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</a:t>
            </a:r>
            <a:r>
              <a:rPr lang="fr-CH" dirty="0" err="1"/>
              <a:t>ein</a:t>
            </a:r>
            <a:r>
              <a:rPr lang="fr-CH" dirty="0"/>
              <a:t> </a:t>
            </a:r>
            <a:r>
              <a:rPr lang="fr-CH" dirty="0" err="1"/>
              <a:t>Bild</a:t>
            </a:r>
            <a:r>
              <a:rPr lang="fr-CH" dirty="0"/>
              <a:t> </a:t>
            </a:r>
            <a:r>
              <a:rPr lang="fr-CH" dirty="0" err="1"/>
              <a:t>hinzuzufügen</a:t>
            </a:r>
            <a:endParaRPr lang="en-US" dirty="0"/>
          </a:p>
        </p:txBody>
      </p:sp>
      <p:sp>
        <p:nvSpPr>
          <p:cNvPr id="13" name="Inhaltsplatzhalter 6">
            <a:extLst>
              <a:ext uri="{FF2B5EF4-FFF2-40B4-BE49-F238E27FC236}">
                <a16:creationId xmlns:a16="http://schemas.microsoft.com/office/drawing/2014/main" id="{1CEF716F-22C4-B2E0-EBE6-F38BB3B3B188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87200" y="1400400"/>
            <a:ext cx="3096000" cy="3046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1100"/>
            </a:lvl1pPr>
          </a:lstStyle>
          <a:p>
            <a:pPr lvl="0"/>
            <a:r>
              <a:rPr lang="fr-FR" dirty="0" err="1"/>
              <a:t>Universitäres</a:t>
            </a:r>
            <a:r>
              <a:rPr lang="fr-FR" dirty="0"/>
              <a:t> Institut </a:t>
            </a:r>
            <a:r>
              <a:rPr lang="fr-FR" dirty="0" err="1"/>
              <a:t>akkreditiert</a:t>
            </a:r>
            <a:r>
              <a:rPr lang="fr-FR" dirty="0"/>
              <a:t> </a:t>
            </a:r>
            <a:r>
              <a:rPr lang="fr-FR" dirty="0" err="1"/>
              <a:t>nach</a:t>
            </a:r>
            <a:r>
              <a:rPr lang="fr-FR" dirty="0"/>
              <a:t> HFKG Institut universitaire accrédité selon la LEHE</a:t>
            </a:r>
          </a:p>
        </p:txBody>
      </p:sp>
    </p:spTree>
    <p:extLst>
      <p:ext uri="{BB962C8B-B14F-4D97-AF65-F5344CB8AC3E}">
        <p14:creationId xmlns:p14="http://schemas.microsoft.com/office/powerpoint/2010/main" val="6096999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 in rechteckiger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Bildplatzhalter 38">
            <a:extLst>
              <a:ext uri="{FF2B5EF4-FFF2-40B4-BE49-F238E27FC236}">
                <a16:creationId xmlns:a16="http://schemas.microsoft.com/office/drawing/2014/main" id="{7B8FBBE8-36DE-F802-2DCC-86B884ED2DC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13609" y="0"/>
            <a:ext cx="4576167" cy="6854828"/>
          </a:xfrm>
          <a:custGeom>
            <a:avLst/>
            <a:gdLst>
              <a:gd name="connsiteX0" fmla="*/ 1467143 w 4576167"/>
              <a:gd name="connsiteY0" fmla="*/ 0 h 6854828"/>
              <a:gd name="connsiteX1" fmla="*/ 4576167 w 4576167"/>
              <a:gd name="connsiteY1" fmla="*/ 0 h 6854828"/>
              <a:gd name="connsiteX2" fmla="*/ 4576167 w 4576167"/>
              <a:gd name="connsiteY2" fmla="*/ 6854828 h 6854828"/>
              <a:gd name="connsiteX3" fmla="*/ 1650 w 4576167"/>
              <a:gd name="connsiteY3" fmla="*/ 6854828 h 6854828"/>
              <a:gd name="connsiteX4" fmla="*/ 1467143 w 4576167"/>
              <a:gd name="connsiteY4" fmla="*/ 0 h 6854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6167" h="6854828">
                <a:moveTo>
                  <a:pt x="1467143" y="0"/>
                </a:moveTo>
                <a:lnTo>
                  <a:pt x="4576167" y="0"/>
                </a:lnTo>
                <a:lnTo>
                  <a:pt x="4576167" y="6854828"/>
                </a:lnTo>
                <a:lnTo>
                  <a:pt x="1650" y="6854828"/>
                </a:lnTo>
                <a:cubicBezTo>
                  <a:pt x="-23726" y="4740141"/>
                  <a:pt x="233845" y="395873"/>
                  <a:pt x="1467143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</a:t>
            </a:r>
            <a:r>
              <a:rPr lang="fr-CH" dirty="0" err="1"/>
              <a:t>ein</a:t>
            </a:r>
            <a:r>
              <a:rPr lang="fr-CH" dirty="0"/>
              <a:t> </a:t>
            </a:r>
            <a:r>
              <a:rPr lang="fr-CH" dirty="0" err="1"/>
              <a:t>Bild</a:t>
            </a:r>
            <a:r>
              <a:rPr lang="fr-CH" dirty="0"/>
              <a:t> </a:t>
            </a:r>
            <a:r>
              <a:rPr lang="fr-CH" dirty="0" err="1"/>
              <a:t>hinzuzufügen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D8F8C3-9EA9-7134-C05D-0982DDF3A3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5"/>
            <a:ext cx="6887227" cy="1080000"/>
          </a:xfrm>
        </p:spPr>
        <p:txBody>
          <a:bodyPr/>
          <a:lstStyle/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fr-CH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9547C5-C398-A9CF-4182-6ED4546E6F3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5056" y="2434811"/>
            <a:ext cx="6888307" cy="4014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2F2A67-FF41-9897-71B9-E211DB8B2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4A810-7D42-456E-99DA-F6E2F332E579}" type="datetime1">
              <a:rPr lang="en-US" smtClean="0"/>
              <a:t>7/3/25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7A391D-F2D7-9082-12C4-27DC3F658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EE7245-F74C-1D6E-C77D-D86AE3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‹#›</a:t>
            </a:fld>
            <a:endParaRPr lang="en-US"/>
          </a:p>
        </p:txBody>
      </p:sp>
      <p:sp>
        <p:nvSpPr>
          <p:cNvPr id="27" name="Textplatzhalter 7">
            <a:extLst>
              <a:ext uri="{FF2B5EF4-FFF2-40B4-BE49-F238E27FC236}">
                <a16:creationId xmlns:a16="http://schemas.microsoft.com/office/drawing/2014/main" id="{F147EA2E-54F4-2E31-5FDE-774A56EFBE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5764" y="1714882"/>
            <a:ext cx="6887600" cy="5400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CH" noProof="0" dirty="0" err="1"/>
              <a:t>Untertitel</a:t>
            </a:r>
            <a:br>
              <a:rPr lang="fr-CH" noProof="0" dirty="0"/>
            </a:br>
            <a:endParaRPr lang="fr-CH" noProof="0" dirty="0"/>
          </a:p>
        </p:txBody>
      </p: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72E11979-4D15-0AF6-0FA4-18C7567D1CF6}"/>
              </a:ext>
            </a:extLst>
          </p:cNvPr>
          <p:cNvCxnSpPr>
            <a:cxnSpLocks/>
          </p:cNvCxnSpPr>
          <p:nvPr userDrawn="1"/>
        </p:nvCxnSpPr>
        <p:spPr>
          <a:xfrm>
            <a:off x="379413" y="1602769"/>
            <a:ext cx="6903889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610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 in linker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Bildplatzhalter 26">
            <a:extLst>
              <a:ext uri="{FF2B5EF4-FFF2-40B4-BE49-F238E27FC236}">
                <a16:creationId xmlns:a16="http://schemas.microsoft.com/office/drawing/2014/main" id="{78F5FFA2-7BDD-2BCD-3EF5-6445D593F2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443" y="0"/>
            <a:ext cx="4626517" cy="6854828"/>
          </a:xfrm>
          <a:custGeom>
            <a:avLst/>
            <a:gdLst>
              <a:gd name="connsiteX0" fmla="*/ 0 w 4626517"/>
              <a:gd name="connsiteY0" fmla="*/ 0 h 6854828"/>
              <a:gd name="connsiteX1" fmla="*/ 4624868 w 4626517"/>
              <a:gd name="connsiteY1" fmla="*/ 0 h 6854828"/>
              <a:gd name="connsiteX2" fmla="*/ 3159375 w 4626517"/>
              <a:gd name="connsiteY2" fmla="*/ 6854828 h 6854828"/>
              <a:gd name="connsiteX3" fmla="*/ 0 w 4626517"/>
              <a:gd name="connsiteY3" fmla="*/ 6854828 h 6854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26517" h="6854828">
                <a:moveTo>
                  <a:pt x="0" y="0"/>
                </a:moveTo>
                <a:lnTo>
                  <a:pt x="4624868" y="0"/>
                </a:lnTo>
                <a:cubicBezTo>
                  <a:pt x="4650245" y="2114687"/>
                  <a:pt x="4392673" y="6458955"/>
                  <a:pt x="3159375" y="6854828"/>
                </a:cubicBezTo>
                <a:cubicBezTo>
                  <a:pt x="3159375" y="6854828"/>
                  <a:pt x="0" y="6854828"/>
                  <a:pt x="0" y="6854828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</a:t>
            </a:r>
            <a:r>
              <a:rPr lang="fr-CH" dirty="0" err="1"/>
              <a:t>ein</a:t>
            </a:r>
            <a:r>
              <a:rPr lang="fr-CH" dirty="0"/>
              <a:t> </a:t>
            </a:r>
            <a:r>
              <a:rPr lang="fr-CH" dirty="0" err="1"/>
              <a:t>Bild</a:t>
            </a:r>
            <a:r>
              <a:rPr lang="fr-CH" dirty="0"/>
              <a:t> </a:t>
            </a:r>
            <a:r>
              <a:rPr lang="fr-CH" dirty="0" err="1"/>
              <a:t>hinzuzufügen</a:t>
            </a:r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D8F8C3-9EA9-7134-C05D-0982DDF3A3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71322" y="334766"/>
            <a:ext cx="6739678" cy="1080000"/>
          </a:xfrm>
        </p:spPr>
        <p:txBody>
          <a:bodyPr/>
          <a:lstStyle/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fr-CH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9547C5-C398-A9CF-4182-6ED4546E6F3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71322" y="2434811"/>
            <a:ext cx="6733328" cy="4014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2F2A67-FF41-9897-71B9-E211DB8B2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7F66D-7A75-4376-B02D-A4A28CEA943F}" type="datetime1">
              <a:rPr lang="en-US" smtClean="0"/>
              <a:t>7/3/25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7A391D-F2D7-9082-12C4-27DC3F658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EE7245-F74C-1D6E-C77D-D86AE3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8" name="Textplatzhalter 7">
            <a:extLst>
              <a:ext uri="{FF2B5EF4-FFF2-40B4-BE49-F238E27FC236}">
                <a16:creationId xmlns:a16="http://schemas.microsoft.com/office/drawing/2014/main" id="{CA83423F-46D3-2AB9-91B1-FB89A19959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71323" y="1714882"/>
            <a:ext cx="6733328" cy="5400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CH" noProof="0" dirty="0" err="1"/>
              <a:t>Untertitel</a:t>
            </a:r>
            <a:br>
              <a:rPr lang="fr-CH" noProof="0" dirty="0"/>
            </a:br>
            <a:endParaRPr lang="fr-CH" noProof="0" dirty="0"/>
          </a:p>
        </p:txBody>
      </p: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A8F6E82F-B672-7EB7-836B-902CA56474EB}"/>
              </a:ext>
            </a:extLst>
          </p:cNvPr>
          <p:cNvCxnSpPr>
            <a:cxnSpLocks/>
          </p:cNvCxnSpPr>
          <p:nvPr userDrawn="1"/>
        </p:nvCxnSpPr>
        <p:spPr>
          <a:xfrm>
            <a:off x="5064972" y="1602769"/>
            <a:ext cx="6739678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43799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D8F8C3-9EA9-7134-C05D-0982DDF3A3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5"/>
            <a:ext cx="11418514" cy="1080000"/>
          </a:xfrm>
        </p:spPr>
        <p:txBody>
          <a:bodyPr/>
          <a:lstStyle/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fr-CH" noProof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2F2A67-FF41-9897-71B9-E211DB8B2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5C2A-9529-433D-9047-E0AA5F44158B}" type="datetime1">
              <a:rPr lang="en-US" smtClean="0"/>
              <a:t>7/3/25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7A391D-F2D7-9082-12C4-27DC3F658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EE7245-F74C-1D6E-C77D-D86AE3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225BFF8-78DE-FBB2-05D2-3F33CA35F37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5763" y="1714882"/>
            <a:ext cx="11418887" cy="5400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CH" noProof="0" dirty="0" err="1"/>
              <a:t>Untertitel</a:t>
            </a:r>
            <a:br>
              <a:rPr lang="fr-CH" noProof="0" dirty="0"/>
            </a:br>
            <a:endParaRPr lang="fr-CH" noProof="0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80245C28-BA09-F5AE-2D0B-7BF58A7A8FCF}"/>
              </a:ext>
            </a:extLst>
          </p:cNvPr>
          <p:cNvCxnSpPr/>
          <p:nvPr userDrawn="1"/>
        </p:nvCxnSpPr>
        <p:spPr>
          <a:xfrm>
            <a:off x="379413" y="1602769"/>
            <a:ext cx="11412000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6B671268-6AAF-CC38-6FF2-C447CA99E2EB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378000" y="2437200"/>
            <a:ext cx="5517732" cy="4014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01C1FD2-443A-E671-3554-042D5FDBF8FC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6286918" y="2437200"/>
            <a:ext cx="5517732" cy="4014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</p:spTree>
    <p:extLst>
      <p:ext uri="{BB962C8B-B14F-4D97-AF65-F5344CB8AC3E}">
        <p14:creationId xmlns:p14="http://schemas.microsoft.com/office/powerpoint/2010/main" val="37828871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D8F8C3-9EA9-7134-C05D-0982DDF3A3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5"/>
            <a:ext cx="11418514" cy="1080000"/>
          </a:xfrm>
        </p:spPr>
        <p:txBody>
          <a:bodyPr/>
          <a:lstStyle/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fr-CH" noProof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2F2A67-FF41-9897-71B9-E211DB8B2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6B8FE-F5AE-42F3-B77C-136CCD7811F3}" type="datetime1">
              <a:rPr lang="en-US" smtClean="0"/>
              <a:t>7/3/25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7A391D-F2D7-9082-12C4-27DC3F658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EE7245-F74C-1D6E-C77D-D86AE3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225BFF8-78DE-FBB2-05D2-3F33CA35F37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5763" y="1714882"/>
            <a:ext cx="11418887" cy="5400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CH" noProof="0" dirty="0" err="1"/>
              <a:t>Untertitel</a:t>
            </a:r>
            <a:br>
              <a:rPr lang="fr-CH" noProof="0" dirty="0"/>
            </a:br>
            <a:endParaRPr lang="fr-CH" noProof="0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80245C28-BA09-F5AE-2D0B-7BF58A7A8FCF}"/>
              </a:ext>
            </a:extLst>
          </p:cNvPr>
          <p:cNvCxnSpPr/>
          <p:nvPr userDrawn="1"/>
        </p:nvCxnSpPr>
        <p:spPr>
          <a:xfrm>
            <a:off x="379413" y="1602769"/>
            <a:ext cx="11412000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6B671268-6AAF-CC38-6FF2-C447CA99E2EB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378000" y="2430876"/>
            <a:ext cx="3528000" cy="4014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01C1FD2-443A-E671-3554-042D5FDBF8FC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4330082" y="2430876"/>
            <a:ext cx="3528000" cy="4014000"/>
          </a:xfrm>
        </p:spPr>
        <p:txBody>
          <a:bodyPr/>
          <a:lstStyle/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01DD01CB-2054-F09C-25A2-A03DAE8D86B4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8274040" y="2430876"/>
            <a:ext cx="3528000" cy="4014000"/>
          </a:xfrm>
        </p:spPr>
        <p:txBody>
          <a:bodyPr/>
          <a:lstStyle/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</p:spTree>
    <p:extLst>
      <p:ext uri="{BB962C8B-B14F-4D97-AF65-F5344CB8AC3E}">
        <p14:creationId xmlns:p14="http://schemas.microsoft.com/office/powerpoint/2010/main" val="1065515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D8F8C3-9EA9-7134-C05D-0982DDF3A3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5"/>
            <a:ext cx="11418514" cy="1080000"/>
          </a:xfrm>
        </p:spPr>
        <p:txBody>
          <a:bodyPr/>
          <a:lstStyle/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fr-CH" noProof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2F2A67-FF41-9897-71B9-E211DB8B2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A7FB5-C43B-4BD9-B03B-B30000063568}" type="datetime1">
              <a:rPr lang="en-US" smtClean="0"/>
              <a:t>7/3/25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7A391D-F2D7-9082-12C4-27DC3F658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EE7245-F74C-1D6E-C77D-D86AE3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3225BFF8-78DE-FBB2-05D2-3F33CA35F37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5763" y="1714882"/>
            <a:ext cx="11418887" cy="5400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CH" noProof="0" dirty="0" err="1"/>
              <a:t>Untertitel</a:t>
            </a:r>
            <a:br>
              <a:rPr lang="fr-CH" noProof="0" dirty="0"/>
            </a:br>
            <a:endParaRPr lang="fr-CH" noProof="0" dirty="0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80245C28-BA09-F5AE-2D0B-7BF58A7A8FCF}"/>
              </a:ext>
            </a:extLst>
          </p:cNvPr>
          <p:cNvCxnSpPr/>
          <p:nvPr userDrawn="1"/>
        </p:nvCxnSpPr>
        <p:spPr>
          <a:xfrm>
            <a:off x="379413" y="1602769"/>
            <a:ext cx="11412000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6B671268-6AAF-CC38-6FF2-C447CA99E2EB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378000" y="2428584"/>
            <a:ext cx="2592000" cy="4014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701C1FD2-443A-E671-3554-042D5FDBF8FC}"/>
              </a:ext>
            </a:extLst>
          </p:cNvPr>
          <p:cNvSpPr>
            <a:spLocks noGrp="1"/>
          </p:cNvSpPr>
          <p:nvPr>
            <p:ph sz="half" idx="20" hasCustomPrompt="1"/>
          </p:nvPr>
        </p:nvSpPr>
        <p:spPr>
          <a:xfrm>
            <a:off x="6266241" y="2428584"/>
            <a:ext cx="2592000" cy="4014000"/>
          </a:xfrm>
        </p:spPr>
        <p:txBody>
          <a:bodyPr/>
          <a:lstStyle/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01DD01CB-2054-F09C-25A2-A03DAE8D86B4}"/>
              </a:ext>
            </a:extLst>
          </p:cNvPr>
          <p:cNvSpPr>
            <a:spLocks noGrp="1"/>
          </p:cNvSpPr>
          <p:nvPr>
            <p:ph sz="half" idx="21" hasCustomPrompt="1"/>
          </p:nvPr>
        </p:nvSpPr>
        <p:spPr>
          <a:xfrm>
            <a:off x="9209352" y="2428584"/>
            <a:ext cx="2592000" cy="4014000"/>
          </a:xfrm>
        </p:spPr>
        <p:txBody>
          <a:bodyPr/>
          <a:lstStyle/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43C96496-90BD-093E-DEA6-6A2B633B9735}"/>
              </a:ext>
            </a:extLst>
          </p:cNvPr>
          <p:cNvSpPr>
            <a:spLocks noGrp="1"/>
          </p:cNvSpPr>
          <p:nvPr>
            <p:ph sz="half" idx="22" hasCustomPrompt="1"/>
          </p:nvPr>
        </p:nvSpPr>
        <p:spPr>
          <a:xfrm>
            <a:off x="3323131" y="2428584"/>
            <a:ext cx="2592000" cy="4014000"/>
          </a:xfrm>
        </p:spPr>
        <p:txBody>
          <a:bodyPr/>
          <a:lstStyle/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</p:spTree>
    <p:extLst>
      <p:ext uri="{BB962C8B-B14F-4D97-AF65-F5344CB8AC3E}">
        <p14:creationId xmlns:p14="http://schemas.microsoft.com/office/powerpoint/2010/main" val="18847287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9F799F-CDB9-B7DC-B3B0-B68DC55AB1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6"/>
            <a:ext cx="11418514" cy="1080000"/>
          </a:xfrm>
        </p:spPr>
        <p:txBody>
          <a:bodyPr/>
          <a:lstStyle>
            <a:lvl1pPr>
              <a:defRPr/>
            </a:lvl1pPr>
          </a:lstStyle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fr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B09F75-1572-BBC5-688E-34E2E740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51F2E-F103-453D-B337-C58952F9112D}" type="datetime1">
              <a:rPr lang="en-US" smtClean="0"/>
              <a:t>7/3/25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234D81-6387-8ABC-DBBA-B98397CEA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252D145-E7A2-1748-3D87-74DD30863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8717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9F799F-CDB9-B7DC-B3B0-B68DC55AB1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5"/>
            <a:ext cx="11412000" cy="5399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CH" noProof="0" dirty="0" err="1"/>
              <a:t>Kontakt</a:t>
            </a:r>
            <a:br>
              <a:rPr lang="fr-CH" noProof="0" dirty="0"/>
            </a:br>
            <a:endParaRPr lang="fr-CH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58E9BB-9A13-8258-1466-E9A888071F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66763" y="982487"/>
            <a:ext cx="11031373" cy="1164366"/>
          </a:xfrm>
        </p:spPr>
        <p:txBody>
          <a:bodyPr>
            <a:normAutofit/>
          </a:bodyPr>
          <a:lstStyle>
            <a:lvl1pPr>
              <a:spcBef>
                <a:spcPts val="500"/>
              </a:spcBef>
              <a:spcAft>
                <a:spcPts val="500"/>
              </a:spcAft>
              <a:defRPr sz="2000" b="0">
                <a:solidFill>
                  <a:schemeClr val="bg1"/>
                </a:solidFill>
              </a:defRPr>
            </a:lvl1pPr>
            <a:lvl2pPr marL="0" indent="0">
              <a:spcBef>
                <a:spcPts val="500"/>
              </a:spcBef>
              <a:spcAft>
                <a:spcPts val="500"/>
              </a:spcAft>
              <a:buNone/>
              <a:defRPr sz="2000" b="0">
                <a:solidFill>
                  <a:schemeClr val="bg1"/>
                </a:solidFill>
              </a:defRPr>
            </a:lvl2pPr>
            <a:lvl3pPr marL="252000" indent="0">
              <a:buNone/>
              <a:defRPr/>
            </a:lvl3pPr>
          </a:lstStyle>
          <a:p>
            <a:pPr lvl="0"/>
            <a:r>
              <a:rPr lang="fr-CH" noProof="0" dirty="0"/>
              <a:t>Telefon</a:t>
            </a:r>
          </a:p>
          <a:p>
            <a:pPr lvl="0"/>
            <a:r>
              <a:rPr lang="fr-CH" noProof="0" dirty="0"/>
              <a:t>E-Mail</a:t>
            </a:r>
          </a:p>
          <a:p>
            <a:pPr lvl="1"/>
            <a:r>
              <a:rPr lang="fr-CH" noProof="0" dirty="0" err="1"/>
              <a:t>Website</a:t>
            </a:r>
            <a:endParaRPr lang="fr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B09F75-1572-BBC5-688E-34E2E740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D53CFBB-DAF8-4FF6-A96F-D0E3282B25BC}" type="datetime1">
              <a:rPr lang="en-US" smtClean="0"/>
              <a:t>7/3/25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234D81-6387-8ABC-DBBA-B98397CEA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0B12864-5B21-B9F7-9E9C-3F9A212EF4B7}"/>
              </a:ext>
            </a:extLst>
          </p:cNvPr>
          <p:cNvGrpSpPr/>
          <p:nvPr userDrawn="1"/>
        </p:nvGrpSpPr>
        <p:grpSpPr>
          <a:xfrm>
            <a:off x="379413" y="972547"/>
            <a:ext cx="246752" cy="1056746"/>
            <a:chOff x="571501" y="2494570"/>
            <a:chExt cx="380168" cy="1628115"/>
          </a:xfrm>
        </p:grpSpPr>
        <p:pic>
          <p:nvPicPr>
            <p:cNvPr id="13" name="Image 7">
              <a:extLst>
                <a:ext uri="{FF2B5EF4-FFF2-40B4-BE49-F238E27FC236}">
                  <a16:creationId xmlns:a16="http://schemas.microsoft.com/office/drawing/2014/main" id="{83B752AE-0C76-3699-E299-D57F6247C94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571501" y="2494570"/>
              <a:ext cx="380168" cy="368300"/>
            </a:xfrm>
            <a:prstGeom prst="rect">
              <a:avLst/>
            </a:prstGeom>
            <a:solidFill>
              <a:schemeClr val="accent1"/>
            </a:solidFill>
          </p:spPr>
        </p:pic>
        <p:pic>
          <p:nvPicPr>
            <p:cNvPr id="14" name="Image 10">
              <a:extLst>
                <a:ext uri="{FF2B5EF4-FFF2-40B4-BE49-F238E27FC236}">
                  <a16:creationId xmlns:a16="http://schemas.microsoft.com/office/drawing/2014/main" id="{53572E6C-2947-9BC0-671C-891C3365AC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571501" y="3138719"/>
              <a:ext cx="380168" cy="330199"/>
            </a:xfrm>
            <a:prstGeom prst="rect">
              <a:avLst/>
            </a:prstGeom>
            <a:solidFill>
              <a:schemeClr val="accent1"/>
            </a:solidFill>
          </p:spPr>
        </p:pic>
        <p:pic>
          <p:nvPicPr>
            <p:cNvPr id="15" name="Image 11">
              <a:extLst>
                <a:ext uri="{FF2B5EF4-FFF2-40B4-BE49-F238E27FC236}">
                  <a16:creationId xmlns:a16="http://schemas.microsoft.com/office/drawing/2014/main" id="{AACA613A-FB42-4A54-AA1B-1ED289E0A53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571501" y="3754385"/>
              <a:ext cx="380168" cy="368300"/>
            </a:xfrm>
            <a:prstGeom prst="rect">
              <a:avLst/>
            </a:prstGeom>
            <a:solidFill>
              <a:schemeClr val="accent1"/>
            </a:solidFill>
          </p:spPr>
        </p:pic>
      </p:grpSp>
      <p:pic>
        <p:nvPicPr>
          <p:cNvPr id="9" name="Image 6" descr="Une image contenant texte, Police, Graphique, graphisme&#10;&#10;Description générée automatiquement">
            <a:extLst>
              <a:ext uri="{FF2B5EF4-FFF2-40B4-BE49-F238E27FC236}">
                <a16:creationId xmlns:a16="http://schemas.microsoft.com/office/drawing/2014/main" id="{ECD942C4-A59F-B95C-0EE4-6DD39430715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13" y="5798031"/>
            <a:ext cx="1764770" cy="642280"/>
          </a:xfrm>
          <a:prstGeom prst="rect">
            <a:avLst/>
          </a:prstGeom>
        </p:spPr>
      </p:pic>
      <p:sp>
        <p:nvSpPr>
          <p:cNvPr id="6" name="Inhaltsplatzhalter 6">
            <a:extLst>
              <a:ext uri="{FF2B5EF4-FFF2-40B4-BE49-F238E27FC236}">
                <a16:creationId xmlns:a16="http://schemas.microsoft.com/office/drawing/2014/main" id="{8C549867-C518-3253-E304-72C10D1703AD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885403" y="6161726"/>
            <a:ext cx="3096000" cy="356400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/>
              <a:t>Universitäres</a:t>
            </a:r>
            <a:r>
              <a:rPr lang="fr-FR" dirty="0"/>
              <a:t> Institut </a:t>
            </a:r>
            <a:r>
              <a:rPr lang="fr-FR" dirty="0" err="1"/>
              <a:t>akkreditiert</a:t>
            </a:r>
            <a:r>
              <a:rPr lang="fr-FR" dirty="0"/>
              <a:t> </a:t>
            </a:r>
            <a:r>
              <a:rPr lang="fr-FR" dirty="0" err="1"/>
              <a:t>nach</a:t>
            </a:r>
            <a:r>
              <a:rPr lang="fr-FR" dirty="0"/>
              <a:t> HFKG Institut universitaire accrédité selon la LEHE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4277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nk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9F799F-CDB9-B7DC-B3B0-B68DC55AB1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5"/>
            <a:ext cx="11418514" cy="16216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CH" dirty="0" err="1"/>
              <a:t>Vielen</a:t>
            </a:r>
            <a:r>
              <a:rPr lang="fr-CH" dirty="0"/>
              <a:t> </a:t>
            </a:r>
            <a:r>
              <a:rPr lang="fr-CH" dirty="0" err="1"/>
              <a:t>Dank</a:t>
            </a:r>
            <a:r>
              <a:rPr lang="fr-CH" dirty="0"/>
              <a:t> </a:t>
            </a:r>
            <a:r>
              <a:rPr lang="fr-CH" dirty="0" err="1"/>
              <a:t>für</a:t>
            </a:r>
            <a:r>
              <a:rPr lang="fr-CH" dirty="0"/>
              <a:t> </a:t>
            </a:r>
            <a:r>
              <a:rPr lang="fr-CH" dirty="0" err="1"/>
              <a:t>Ihre</a:t>
            </a:r>
            <a:r>
              <a:rPr lang="fr-CH" dirty="0"/>
              <a:t> </a:t>
            </a:r>
            <a:r>
              <a:rPr lang="fr-CH" dirty="0" err="1"/>
              <a:t>Aufmerksamkeit</a:t>
            </a:r>
            <a:r>
              <a:rPr lang="fr-CH" dirty="0"/>
              <a:t>!</a:t>
            </a:r>
            <a:br>
              <a:rPr lang="fr-CH" noProof="0" dirty="0"/>
            </a:br>
            <a:endParaRPr lang="fr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B09F75-1572-BBC5-688E-34E2E740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263F296-A33D-4715-B9A3-01C2B4756DCC}" type="datetime1">
              <a:rPr lang="en-US" smtClean="0"/>
              <a:t>7/3/25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234D81-6387-8ABC-DBBA-B98397CEA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6" name="Image 6" descr="Une image contenant texte, Police, Graphique, graphisme&#10;&#10;Description générée automatiquement">
            <a:extLst>
              <a:ext uri="{FF2B5EF4-FFF2-40B4-BE49-F238E27FC236}">
                <a16:creationId xmlns:a16="http://schemas.microsoft.com/office/drawing/2014/main" id="{46B6031C-9029-B4E2-E9D3-EE89872414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13" y="5798031"/>
            <a:ext cx="1764770" cy="642280"/>
          </a:xfrm>
          <a:prstGeom prst="rect">
            <a:avLst/>
          </a:prstGeom>
        </p:spPr>
      </p:pic>
      <p:sp>
        <p:nvSpPr>
          <p:cNvPr id="3" name="Inhaltsplatzhalter 6">
            <a:extLst>
              <a:ext uri="{FF2B5EF4-FFF2-40B4-BE49-F238E27FC236}">
                <a16:creationId xmlns:a16="http://schemas.microsoft.com/office/drawing/2014/main" id="{D5938A66-1BFF-B545-B205-2509D8C1B9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885403" y="6161726"/>
            <a:ext cx="3096000" cy="356400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/>
              <a:t>Universitäres</a:t>
            </a:r>
            <a:r>
              <a:rPr lang="fr-FR" dirty="0"/>
              <a:t> Institut </a:t>
            </a:r>
            <a:r>
              <a:rPr lang="fr-FR" dirty="0" err="1"/>
              <a:t>akkreditiert</a:t>
            </a:r>
            <a:r>
              <a:rPr lang="fr-FR" dirty="0"/>
              <a:t> </a:t>
            </a:r>
            <a:r>
              <a:rPr lang="fr-FR" dirty="0" err="1"/>
              <a:t>nach</a:t>
            </a:r>
            <a:r>
              <a:rPr lang="fr-FR" dirty="0"/>
              <a:t> HFKG Institut universitaire accrédité selon la LEHE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11776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äsentationstitel auf zwei Zeil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11704B-1397-CC47-CADD-C2BAAB9456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3203" y="4397092"/>
            <a:ext cx="10731445" cy="1080000"/>
          </a:xfrm>
        </p:spPr>
        <p:txBody>
          <a:bodyPr anchor="b">
            <a:noAutofit/>
          </a:bodyPr>
          <a:lstStyle>
            <a:lvl1pPr algn="l">
              <a:defRPr sz="4000"/>
            </a:lvl1pPr>
          </a:lstStyle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en-US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7C94A78-B73A-1001-F652-E60287D121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73204" y="5885452"/>
            <a:ext cx="7901831" cy="569182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300" b="1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H" noProof="0" dirty="0" err="1"/>
              <a:t>Untertitel</a:t>
            </a:r>
            <a:endParaRPr lang="fr-CH" noProof="0" dirty="0"/>
          </a:p>
          <a:p>
            <a:endParaRPr lang="fr-CH" noProof="0" dirty="0"/>
          </a:p>
        </p:txBody>
      </p:sp>
      <p:pic>
        <p:nvPicPr>
          <p:cNvPr id="8" name="Image 6" descr="Une image contenant Police, Graphique, graphisme, logo&#10;&#10;Le contenu généré par l’IA peut être incorrect.">
            <a:extLst>
              <a:ext uri="{FF2B5EF4-FFF2-40B4-BE49-F238E27FC236}">
                <a16:creationId xmlns:a16="http://schemas.microsoft.com/office/drawing/2014/main" id="{7DBC895D-838E-E199-AAE2-32E08368C9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1286" y="333718"/>
            <a:ext cx="2242800" cy="813014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F1BD6FAF-0F43-60F3-BFE6-5DFC1593025A}"/>
              </a:ext>
            </a:extLst>
          </p:cNvPr>
          <p:cNvCxnSpPr>
            <a:cxnSpLocks/>
          </p:cNvCxnSpPr>
          <p:nvPr userDrawn="1"/>
        </p:nvCxnSpPr>
        <p:spPr>
          <a:xfrm>
            <a:off x="1059556" y="5706374"/>
            <a:ext cx="10764000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D8E6EECC-7DA1-F135-3B29-D725F38E55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73389" y="6274594"/>
            <a:ext cx="2131260" cy="252000"/>
          </a:xfrm>
        </p:spPr>
        <p:txBody>
          <a:bodyPr/>
          <a:lstStyle>
            <a:lvl1pPr algn="r">
              <a:defRPr b="0"/>
            </a:lvl1pPr>
          </a:lstStyle>
          <a:p>
            <a:pPr lvl="0"/>
            <a:r>
              <a:rPr lang="de-DE" dirty="0"/>
              <a:t>Version 02.2025</a:t>
            </a:r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FD0495B8-00CC-734B-483E-A6D64DE27DB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083023" y="0"/>
            <a:ext cx="8115536" cy="4240595"/>
          </a:xfrm>
          <a:custGeom>
            <a:avLst/>
            <a:gdLst>
              <a:gd name="connsiteX0" fmla="*/ 0 w 8115536"/>
              <a:gd name="connsiteY0" fmla="*/ 0 h 4240595"/>
              <a:gd name="connsiteX1" fmla="*/ 8115536 w 8115536"/>
              <a:gd name="connsiteY1" fmla="*/ 0 h 4240595"/>
              <a:gd name="connsiteX2" fmla="*/ 8115536 w 8115536"/>
              <a:gd name="connsiteY2" fmla="*/ 4240595 h 4240595"/>
              <a:gd name="connsiteX3" fmla="*/ 7954317 w 8115536"/>
              <a:gd name="connsiteY3" fmla="*/ 4240595 h 4240595"/>
              <a:gd name="connsiteX4" fmla="*/ 7716141 w 8115536"/>
              <a:gd name="connsiteY4" fmla="*/ 4233828 h 4240595"/>
              <a:gd name="connsiteX5" fmla="*/ 4058738 w 8115536"/>
              <a:gd name="connsiteY5" fmla="*/ 1954100 h 4240595"/>
              <a:gd name="connsiteX6" fmla="*/ 4058738 w 8115536"/>
              <a:gd name="connsiteY6" fmla="*/ 4240595 h 4240595"/>
              <a:gd name="connsiteX7" fmla="*/ 3880654 w 8115536"/>
              <a:gd name="connsiteY7" fmla="*/ 4240595 h 4240595"/>
              <a:gd name="connsiteX8" fmla="*/ 3849123 w 8115536"/>
              <a:gd name="connsiteY8" fmla="*/ 4239698 h 4240595"/>
              <a:gd name="connsiteX9" fmla="*/ 5888 w 8115536"/>
              <a:gd name="connsiteY9" fmla="*/ 131169 h 4240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115536" h="4240595">
                <a:moveTo>
                  <a:pt x="0" y="0"/>
                </a:moveTo>
                <a:lnTo>
                  <a:pt x="8115536" y="0"/>
                </a:lnTo>
                <a:lnTo>
                  <a:pt x="8115536" y="4240595"/>
                </a:lnTo>
                <a:lnTo>
                  <a:pt x="7954317" y="4240595"/>
                </a:lnTo>
                <a:lnTo>
                  <a:pt x="7716141" y="4233828"/>
                </a:lnTo>
                <a:cubicBezTo>
                  <a:pt x="5662075" y="4116460"/>
                  <a:pt x="4058738" y="3140437"/>
                  <a:pt x="4058738" y="1954100"/>
                </a:cubicBezTo>
                <a:lnTo>
                  <a:pt x="4058738" y="4240595"/>
                </a:lnTo>
                <a:lnTo>
                  <a:pt x="3880654" y="4240595"/>
                </a:lnTo>
                <a:lnTo>
                  <a:pt x="3849123" y="4239698"/>
                </a:lnTo>
                <a:cubicBezTo>
                  <a:pt x="1835716" y="4124878"/>
                  <a:pt x="207589" y="2365337"/>
                  <a:pt x="5888" y="131169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</a:t>
            </a:r>
            <a:r>
              <a:rPr lang="fr-CH" dirty="0" err="1"/>
              <a:t>ein</a:t>
            </a:r>
            <a:r>
              <a:rPr lang="fr-CH" dirty="0"/>
              <a:t> </a:t>
            </a:r>
            <a:r>
              <a:rPr lang="fr-CH" dirty="0" err="1"/>
              <a:t>Bild</a:t>
            </a:r>
            <a:r>
              <a:rPr lang="fr-CH" dirty="0"/>
              <a:t> </a:t>
            </a:r>
            <a:r>
              <a:rPr lang="fr-CH" dirty="0" err="1"/>
              <a:t>hinzuzufügen</a:t>
            </a:r>
            <a:endParaRPr lang="en-US" dirty="0"/>
          </a:p>
        </p:txBody>
      </p:sp>
      <p:sp>
        <p:nvSpPr>
          <p:cNvPr id="5" name="Inhaltsplatzhalter 6">
            <a:extLst>
              <a:ext uri="{FF2B5EF4-FFF2-40B4-BE49-F238E27FC236}">
                <a16:creationId xmlns:a16="http://schemas.microsoft.com/office/drawing/2014/main" id="{3F7C1D7D-2866-1360-404B-3DAA1D7B3FD2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87200" y="1400400"/>
            <a:ext cx="3096000" cy="304699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1100"/>
            </a:lvl1pPr>
          </a:lstStyle>
          <a:p>
            <a:pPr lvl="0"/>
            <a:r>
              <a:rPr lang="fr-FR" dirty="0" err="1"/>
              <a:t>Universitäres</a:t>
            </a:r>
            <a:r>
              <a:rPr lang="fr-FR" dirty="0"/>
              <a:t> Institut </a:t>
            </a:r>
            <a:r>
              <a:rPr lang="fr-FR" dirty="0" err="1"/>
              <a:t>akkreditiert</a:t>
            </a:r>
            <a:r>
              <a:rPr lang="fr-FR" dirty="0"/>
              <a:t> </a:t>
            </a:r>
            <a:r>
              <a:rPr lang="fr-FR" dirty="0" err="1"/>
              <a:t>nach</a:t>
            </a:r>
            <a:r>
              <a:rPr lang="fr-FR" dirty="0"/>
              <a:t> HFKG Institut universitaire accrédité selon la LEHE</a:t>
            </a:r>
          </a:p>
        </p:txBody>
      </p:sp>
    </p:spTree>
    <p:extLst>
      <p:ext uri="{BB962C8B-B14F-4D97-AF65-F5344CB8AC3E}">
        <p14:creationId xmlns:p14="http://schemas.microsoft.com/office/powerpoint/2010/main" val="6642962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9F799F-CDB9-B7DC-B3B0-B68DC55AB1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7"/>
            <a:ext cx="11418514" cy="1080000"/>
          </a:xfrm>
        </p:spPr>
        <p:txBody>
          <a:bodyPr/>
          <a:lstStyle>
            <a:lvl1pPr>
              <a:defRPr/>
            </a:lvl1pPr>
          </a:lstStyle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fr-CH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58E9BB-9A13-8258-1466-E9A888071F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9413" y="2438033"/>
            <a:ext cx="11425237" cy="401514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B09F75-1572-BBC5-688E-34E2E740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14204-1EEC-43F3-98DE-77DFCE779359}" type="datetime1">
              <a:rPr lang="en-US" smtClean="0"/>
              <a:t>7/3/25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234D81-6387-8ABC-DBBA-B98397CEA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252D145-E7A2-1748-3D87-74DD30863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297DF7E-7C0B-67CD-4D05-F5A1FC9130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5763" y="1714882"/>
            <a:ext cx="11418887" cy="5400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CH" noProof="0" dirty="0" err="1"/>
              <a:t>Untertitel</a:t>
            </a:r>
            <a:br>
              <a:rPr lang="fr-CH" noProof="0" dirty="0"/>
            </a:br>
            <a:endParaRPr lang="fr-CH" noProof="0" dirty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6627A68-D912-902B-F776-0837DECC2588}"/>
              </a:ext>
            </a:extLst>
          </p:cNvPr>
          <p:cNvCxnSpPr/>
          <p:nvPr userDrawn="1"/>
        </p:nvCxnSpPr>
        <p:spPr>
          <a:xfrm>
            <a:off x="379413" y="1602769"/>
            <a:ext cx="11412000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4933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9F799F-CDB9-B7DC-B3B0-B68DC55AB1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5"/>
            <a:ext cx="11418514" cy="1080000"/>
          </a:xfrm>
        </p:spPr>
        <p:txBody>
          <a:bodyPr/>
          <a:lstStyle>
            <a:lvl1pPr>
              <a:defRPr/>
            </a:lvl1pPr>
          </a:lstStyle>
          <a:p>
            <a:r>
              <a:rPr lang="fr-CH" dirty="0" err="1"/>
              <a:t>Inhaltsverzeichnis</a:t>
            </a:r>
            <a:br>
              <a:rPr lang="fr-CH" dirty="0"/>
            </a:br>
            <a:endParaRPr lang="fr-CH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58E9BB-9A13-8258-1466-E9A888071F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46698" y="2428094"/>
            <a:ext cx="10257952" cy="4100400"/>
          </a:xfrm>
        </p:spPr>
        <p:txBody>
          <a:bodyPr anchor="b" anchorCtr="0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defRPr sz="3000"/>
            </a:lvl1pPr>
            <a:lvl2pPr marL="0" indent="0">
              <a:buNone/>
              <a:defRPr sz="3000"/>
            </a:lvl2pPr>
          </a:lstStyle>
          <a:p>
            <a:pPr lvl="0"/>
            <a:r>
              <a:rPr lang="de-DE" dirty="0"/>
              <a:t>Text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9B09F75-1572-BBC5-688E-34E2E740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EDBB6-C962-4753-AA2A-60C751FB6BB6}" type="datetime1">
              <a:rPr lang="en-US" smtClean="0"/>
              <a:t>7/3/25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234D81-6387-8ABC-DBBA-B98397CEA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252D145-E7A2-1748-3D87-74DD30863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6627A68-D912-902B-F776-0837DECC2588}"/>
              </a:ext>
            </a:extLst>
          </p:cNvPr>
          <p:cNvCxnSpPr/>
          <p:nvPr userDrawn="1"/>
        </p:nvCxnSpPr>
        <p:spPr>
          <a:xfrm>
            <a:off x="379413" y="1602769"/>
            <a:ext cx="11412000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46EBB3B7-627E-F6D9-5242-0DA864240C9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86856" y="2426451"/>
            <a:ext cx="926167" cy="4100400"/>
          </a:xfrm>
        </p:spPr>
        <p:txBody>
          <a:bodyPr anchor="b" anchorCtr="0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defRPr sz="3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de-DE" dirty="0"/>
              <a:t>Nr.</a:t>
            </a:r>
          </a:p>
        </p:txBody>
      </p:sp>
    </p:spTree>
    <p:extLst>
      <p:ext uri="{BB962C8B-B14F-4D97-AF65-F5344CB8AC3E}">
        <p14:creationId xmlns:p14="http://schemas.microsoft.com/office/powerpoint/2010/main" val="108258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Kapitel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B44F87-DE3D-B0C1-4D0A-7DA7228EC6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1463692"/>
            <a:ext cx="11418514" cy="1080000"/>
          </a:xfrm>
        </p:spPr>
        <p:txBody>
          <a:bodyPr anchor="t" anchorCtr="0">
            <a:norm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fr-CH" dirty="0" err="1"/>
              <a:t>Kapitelüberschrift</a:t>
            </a:r>
            <a:br>
              <a:rPr lang="fr-CH" dirty="0"/>
            </a:br>
            <a:endParaRPr lang="fr-CH" noProof="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C20151-E965-193A-DB6F-B31B4E973FA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86136" y="334800"/>
            <a:ext cx="11418514" cy="892800"/>
          </a:xfrm>
        </p:spPr>
        <p:txBody>
          <a:bodyPr>
            <a:no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 dirty="0"/>
              <a:t>Nr.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7A895F8-2C8C-06BF-A0D5-90D7DBA59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0ABE8A-8909-4748-B4FD-D7CAE30CEC08}" type="datetime1">
              <a:rPr lang="en-US" smtClean="0"/>
              <a:t>7/3/25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4A11F80-D913-4E62-2A44-C1980E20F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01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72046B41-8D0F-93F0-A758-73CD22C956C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</a:t>
            </a:r>
            <a:r>
              <a:rPr lang="fr-CH" dirty="0" err="1"/>
              <a:t>ein</a:t>
            </a:r>
            <a:r>
              <a:rPr lang="fr-CH" dirty="0"/>
              <a:t> </a:t>
            </a:r>
            <a:r>
              <a:rPr lang="fr-CH" dirty="0" err="1"/>
              <a:t>Bild</a:t>
            </a:r>
            <a:r>
              <a:rPr lang="fr-CH" dirty="0"/>
              <a:t> </a:t>
            </a:r>
            <a:r>
              <a:rPr lang="fr-CH" dirty="0" err="1"/>
              <a:t>hinzuzufügen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C20151-E965-193A-DB6F-B31B4E973FA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86136" y="334800"/>
            <a:ext cx="11418514" cy="892800"/>
          </a:xfrm>
        </p:spPr>
        <p:txBody>
          <a:bodyPr>
            <a:noAutofit/>
          </a:bodyPr>
          <a:lstStyle>
            <a:lvl1pPr marL="0" indent="0">
              <a:buNone/>
              <a:defRPr sz="72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 dirty="0"/>
              <a:t>N°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7A895F8-2C8C-06BF-A0D5-90D7DBA59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C710605-9500-4219-9B69-4C3EA783EA8F}" type="datetime1">
              <a:rPr lang="en-US" smtClean="0"/>
              <a:t>7/3/25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4A11F80-D913-4E62-2A44-C1980E20F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1AF3A04A-4C1C-18AB-0DF2-C519737424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1463692"/>
            <a:ext cx="11418514" cy="1080000"/>
          </a:xfrm>
        </p:spPr>
        <p:txBody>
          <a:bodyPr anchor="t" anchorCtr="0">
            <a:norm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fr-CH" noProof="0" dirty="0"/>
              <a:t>Titre de chapitre</a:t>
            </a:r>
          </a:p>
        </p:txBody>
      </p:sp>
    </p:spTree>
    <p:extLst>
      <p:ext uri="{BB962C8B-B14F-4D97-AF65-F5344CB8AC3E}">
        <p14:creationId xmlns:p14="http://schemas.microsoft.com/office/powerpoint/2010/main" val="835499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üsselzahlen Num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 : coins arrondis 6">
            <a:extLst>
              <a:ext uri="{FF2B5EF4-FFF2-40B4-BE49-F238E27FC236}">
                <a16:creationId xmlns:a16="http://schemas.microsoft.com/office/drawing/2014/main" id="{05A5694E-2949-7926-05FB-B37610B094A4}"/>
              </a:ext>
            </a:extLst>
          </p:cNvPr>
          <p:cNvSpPr/>
          <p:nvPr userDrawn="1"/>
        </p:nvSpPr>
        <p:spPr>
          <a:xfrm>
            <a:off x="379413" y="2948040"/>
            <a:ext cx="3696476" cy="3510000"/>
          </a:xfrm>
          <a:prstGeom prst="roundRect">
            <a:avLst>
              <a:gd name="adj" fmla="val 61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99" dirty="0"/>
          </a:p>
        </p:txBody>
      </p:sp>
      <p:sp>
        <p:nvSpPr>
          <p:cNvPr id="18" name="Rectangle : coins arrondis 6">
            <a:extLst>
              <a:ext uri="{FF2B5EF4-FFF2-40B4-BE49-F238E27FC236}">
                <a16:creationId xmlns:a16="http://schemas.microsoft.com/office/drawing/2014/main" id="{88676962-EAC5-B0E0-6509-8B79EB51F5DC}"/>
              </a:ext>
            </a:extLst>
          </p:cNvPr>
          <p:cNvSpPr/>
          <p:nvPr userDrawn="1"/>
        </p:nvSpPr>
        <p:spPr>
          <a:xfrm>
            <a:off x="4250106" y="2948040"/>
            <a:ext cx="3696476" cy="3510000"/>
          </a:xfrm>
          <a:prstGeom prst="roundRect">
            <a:avLst>
              <a:gd name="adj" fmla="val 61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99" dirty="0"/>
          </a:p>
        </p:txBody>
      </p:sp>
      <p:sp>
        <p:nvSpPr>
          <p:cNvPr id="19" name="Rectangle : coins arrondis 6">
            <a:extLst>
              <a:ext uri="{FF2B5EF4-FFF2-40B4-BE49-F238E27FC236}">
                <a16:creationId xmlns:a16="http://schemas.microsoft.com/office/drawing/2014/main" id="{86600D9B-935B-23BB-A0D6-542B574A991D}"/>
              </a:ext>
            </a:extLst>
          </p:cNvPr>
          <p:cNvSpPr/>
          <p:nvPr userDrawn="1"/>
        </p:nvSpPr>
        <p:spPr>
          <a:xfrm>
            <a:off x="8106754" y="2940561"/>
            <a:ext cx="3696476" cy="3510000"/>
          </a:xfrm>
          <a:prstGeom prst="roundRect">
            <a:avLst>
              <a:gd name="adj" fmla="val 61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99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D8F8C3-9EA9-7134-C05D-0982DDF3A3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5"/>
            <a:ext cx="11418514" cy="1080000"/>
          </a:xfrm>
        </p:spPr>
        <p:txBody>
          <a:bodyPr/>
          <a:lstStyle/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fr-CH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9547C5-C398-A9CF-4182-6ED4546E6F3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2570" y="3043044"/>
            <a:ext cx="3219856" cy="877203"/>
          </a:xfrm>
        </p:spPr>
        <p:txBody>
          <a:bodyPr>
            <a:noAutofit/>
          </a:bodyPr>
          <a:lstStyle>
            <a:lvl1pPr>
              <a:defRPr sz="7400" b="1">
                <a:solidFill>
                  <a:schemeClr val="accent1"/>
                </a:solidFill>
              </a:defRPr>
            </a:lvl1pPr>
            <a:lvl2pPr marL="0" indent="0">
              <a:buNone/>
              <a:defRPr sz="3000" b="1">
                <a:solidFill>
                  <a:schemeClr val="accent1"/>
                </a:solidFill>
              </a:defRPr>
            </a:lvl2pPr>
          </a:lstStyle>
          <a:p>
            <a:pPr lvl="0"/>
            <a:r>
              <a:rPr lang="de-DE" dirty="0"/>
              <a:t>Nr.</a:t>
            </a:r>
            <a:endParaRPr lang="en-US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2F2A67-FF41-9897-71B9-E211DB8B2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2A8AE-6710-41D0-B705-E75686D72B41}" type="datetime1">
              <a:rPr lang="en-US" smtClean="0"/>
              <a:t>7/3/25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7A391D-F2D7-9082-12C4-27DC3F658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EE7245-F74C-1D6E-C77D-D86AE3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63942C9A-90C3-068A-8173-C1BCB5E7EAC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2570" y="4143983"/>
            <a:ext cx="3219856" cy="2140085"/>
          </a:xfrm>
        </p:spPr>
        <p:txBody>
          <a:bodyPr anchor="b" anchorCtr="0">
            <a:normAutofit/>
          </a:bodyPr>
          <a:lstStyle>
            <a:lvl1pPr>
              <a:defRPr sz="1500" b="0">
                <a:solidFill>
                  <a:schemeClr val="accent1"/>
                </a:solidFill>
              </a:defRPr>
            </a:lvl1pPr>
            <a:lvl2pPr marL="0" indent="0">
              <a:buNone/>
              <a:defRPr b="0">
                <a:solidFill>
                  <a:schemeClr val="tx1"/>
                </a:solidFill>
              </a:defRPr>
            </a:lvl2pPr>
          </a:lstStyle>
          <a:p>
            <a:pPr lvl="0"/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die </a:t>
            </a:r>
            <a:r>
              <a:rPr lang="fr-CH" dirty="0" err="1"/>
              <a:t>jeweilige</a:t>
            </a:r>
            <a:r>
              <a:rPr lang="fr-CH" dirty="0"/>
              <a:t> </a:t>
            </a:r>
            <a:r>
              <a:rPr lang="fr-CH" dirty="0" err="1"/>
              <a:t>Funktion</a:t>
            </a:r>
            <a:r>
              <a:rPr lang="fr-CH" dirty="0"/>
              <a:t> </a:t>
            </a:r>
            <a:r>
              <a:rPr lang="fr-CH" dirty="0" err="1"/>
              <a:t>auszuwählen</a:t>
            </a:r>
            <a:endParaRPr lang="fr-FR" dirty="0"/>
          </a:p>
        </p:txBody>
      </p:sp>
      <p:sp>
        <p:nvSpPr>
          <p:cNvPr id="25" name="Inhaltsplatzhalter 2">
            <a:extLst>
              <a:ext uri="{FF2B5EF4-FFF2-40B4-BE49-F238E27FC236}">
                <a16:creationId xmlns:a16="http://schemas.microsoft.com/office/drawing/2014/main" id="{BFB12FC2-AB14-2A7E-52BC-14224ACBE5D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494109" y="3043044"/>
            <a:ext cx="3219856" cy="877203"/>
          </a:xfrm>
        </p:spPr>
        <p:txBody>
          <a:bodyPr>
            <a:noAutofit/>
          </a:bodyPr>
          <a:lstStyle>
            <a:lvl1pPr>
              <a:defRPr sz="7400" b="1">
                <a:solidFill>
                  <a:schemeClr val="accent1"/>
                </a:solidFill>
              </a:defRPr>
            </a:lvl1pPr>
            <a:lvl2pPr marL="0" indent="0">
              <a:buNone/>
              <a:defRPr sz="3000" b="1">
                <a:solidFill>
                  <a:schemeClr val="accent1"/>
                </a:solidFill>
              </a:defRPr>
            </a:lvl2pPr>
          </a:lstStyle>
          <a:p>
            <a:pPr lvl="0"/>
            <a:r>
              <a:rPr lang="de-DE" dirty="0"/>
              <a:t>Nr.</a:t>
            </a:r>
            <a:endParaRPr lang="en-US" dirty="0"/>
          </a:p>
        </p:txBody>
      </p:sp>
      <p:sp>
        <p:nvSpPr>
          <p:cNvPr id="26" name="Inhaltsplatzhalter 2">
            <a:extLst>
              <a:ext uri="{FF2B5EF4-FFF2-40B4-BE49-F238E27FC236}">
                <a16:creationId xmlns:a16="http://schemas.microsoft.com/office/drawing/2014/main" id="{7CC44BB6-84B5-C32F-A9FC-2DE8A0B654F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494109" y="4143983"/>
            <a:ext cx="3219856" cy="2140085"/>
          </a:xfrm>
        </p:spPr>
        <p:txBody>
          <a:bodyPr anchor="b" anchorCtr="0">
            <a:normAutofit/>
          </a:bodyPr>
          <a:lstStyle>
            <a:lvl1pPr>
              <a:defRPr sz="1500" b="0">
                <a:solidFill>
                  <a:schemeClr val="accent1"/>
                </a:solidFill>
              </a:defRPr>
            </a:lvl1pPr>
            <a:lvl2pPr marL="0" indent="0">
              <a:buNone/>
              <a:defRPr b="0">
                <a:solidFill>
                  <a:schemeClr val="tx1"/>
                </a:solidFill>
              </a:defRPr>
            </a:lvl2pPr>
          </a:lstStyle>
          <a:p>
            <a:pPr lvl="0"/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die </a:t>
            </a:r>
            <a:r>
              <a:rPr lang="fr-CH" dirty="0" err="1"/>
              <a:t>jeweilige</a:t>
            </a:r>
            <a:r>
              <a:rPr lang="fr-CH" dirty="0"/>
              <a:t> </a:t>
            </a:r>
            <a:r>
              <a:rPr lang="fr-CH" dirty="0" err="1"/>
              <a:t>Funktion</a:t>
            </a:r>
            <a:r>
              <a:rPr lang="fr-CH" dirty="0"/>
              <a:t> </a:t>
            </a:r>
            <a:r>
              <a:rPr lang="fr-CH" dirty="0" err="1"/>
              <a:t>auszuwählen</a:t>
            </a:r>
            <a:endParaRPr lang="fr-FR" dirty="0"/>
          </a:p>
        </p:txBody>
      </p:sp>
      <p:sp>
        <p:nvSpPr>
          <p:cNvPr id="27" name="Inhaltsplatzhalter 2">
            <a:extLst>
              <a:ext uri="{FF2B5EF4-FFF2-40B4-BE49-F238E27FC236}">
                <a16:creationId xmlns:a16="http://schemas.microsoft.com/office/drawing/2014/main" id="{10139E0A-9870-74B3-9A81-0B5D8176B35B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57271" y="3043044"/>
            <a:ext cx="3219856" cy="877203"/>
          </a:xfrm>
        </p:spPr>
        <p:txBody>
          <a:bodyPr>
            <a:noAutofit/>
          </a:bodyPr>
          <a:lstStyle>
            <a:lvl1pPr>
              <a:defRPr sz="7400" b="1">
                <a:solidFill>
                  <a:schemeClr val="accent1"/>
                </a:solidFill>
              </a:defRPr>
            </a:lvl1pPr>
            <a:lvl2pPr marL="0" indent="0">
              <a:buNone/>
              <a:defRPr sz="3000" b="1">
                <a:solidFill>
                  <a:schemeClr val="accent1"/>
                </a:solidFill>
              </a:defRPr>
            </a:lvl2pPr>
          </a:lstStyle>
          <a:p>
            <a:pPr lvl="0"/>
            <a:r>
              <a:rPr lang="de-DE" dirty="0"/>
              <a:t>Nr.</a:t>
            </a:r>
            <a:endParaRPr lang="en-US" dirty="0"/>
          </a:p>
        </p:txBody>
      </p:sp>
      <p:sp>
        <p:nvSpPr>
          <p:cNvPr id="28" name="Inhaltsplatzhalter 2">
            <a:extLst>
              <a:ext uri="{FF2B5EF4-FFF2-40B4-BE49-F238E27FC236}">
                <a16:creationId xmlns:a16="http://schemas.microsoft.com/office/drawing/2014/main" id="{54F9A254-F2E7-445C-5A30-06035B9EAEC8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8357271" y="4143983"/>
            <a:ext cx="3219856" cy="2140085"/>
          </a:xfrm>
        </p:spPr>
        <p:txBody>
          <a:bodyPr anchor="b" anchorCtr="0">
            <a:normAutofit/>
          </a:bodyPr>
          <a:lstStyle>
            <a:lvl1pPr>
              <a:defRPr sz="1500" b="0">
                <a:solidFill>
                  <a:schemeClr val="accent1"/>
                </a:solidFill>
              </a:defRPr>
            </a:lvl1pPr>
            <a:lvl2pPr marL="0" indent="0">
              <a:buNone/>
              <a:defRPr b="0">
                <a:solidFill>
                  <a:schemeClr val="tx1"/>
                </a:solidFill>
              </a:defRPr>
            </a:lvl2pPr>
          </a:lstStyle>
          <a:p>
            <a:pPr lvl="0"/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die </a:t>
            </a:r>
            <a:r>
              <a:rPr lang="fr-CH" dirty="0" err="1"/>
              <a:t>jeweilige</a:t>
            </a:r>
            <a:r>
              <a:rPr lang="fr-CH" dirty="0"/>
              <a:t> </a:t>
            </a:r>
            <a:r>
              <a:rPr lang="fr-CH" dirty="0" err="1"/>
              <a:t>Funktion</a:t>
            </a:r>
            <a:r>
              <a:rPr lang="fr-CH" dirty="0"/>
              <a:t> </a:t>
            </a:r>
            <a:r>
              <a:rPr lang="fr-CH" dirty="0" err="1"/>
              <a:t>auszuwählen</a:t>
            </a:r>
            <a:endParaRPr lang="fr-FR" dirty="0"/>
          </a:p>
        </p:txBody>
      </p:sp>
      <p:sp>
        <p:nvSpPr>
          <p:cNvPr id="29" name="Textplatzhalter 7">
            <a:extLst>
              <a:ext uri="{FF2B5EF4-FFF2-40B4-BE49-F238E27FC236}">
                <a16:creationId xmlns:a16="http://schemas.microsoft.com/office/drawing/2014/main" id="{476DAAD0-8179-2F7F-6D85-2FB1E8D7BC1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5763" y="1714882"/>
            <a:ext cx="11418887" cy="5400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CH" noProof="0" dirty="0" err="1"/>
              <a:t>Untertitel</a:t>
            </a:r>
            <a:br>
              <a:rPr lang="fr-CH" noProof="0" dirty="0"/>
            </a:br>
            <a:endParaRPr lang="fr-CH" noProof="0" dirty="0"/>
          </a:p>
        </p:txBody>
      </p: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171015F2-1390-1D1E-60DD-B2D667E19898}"/>
              </a:ext>
            </a:extLst>
          </p:cNvPr>
          <p:cNvCxnSpPr/>
          <p:nvPr userDrawn="1"/>
        </p:nvCxnSpPr>
        <p:spPr>
          <a:xfrm>
            <a:off x="379413" y="1602769"/>
            <a:ext cx="11412000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526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üsselzahl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 : coins arrondis 6">
            <a:extLst>
              <a:ext uri="{FF2B5EF4-FFF2-40B4-BE49-F238E27FC236}">
                <a16:creationId xmlns:a16="http://schemas.microsoft.com/office/drawing/2014/main" id="{05A5694E-2949-7926-05FB-B37610B094A4}"/>
              </a:ext>
            </a:extLst>
          </p:cNvPr>
          <p:cNvSpPr/>
          <p:nvPr userDrawn="1"/>
        </p:nvSpPr>
        <p:spPr>
          <a:xfrm>
            <a:off x="379413" y="2948040"/>
            <a:ext cx="3696476" cy="3510000"/>
          </a:xfrm>
          <a:prstGeom prst="roundRect">
            <a:avLst>
              <a:gd name="adj" fmla="val 61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99" dirty="0"/>
          </a:p>
        </p:txBody>
      </p:sp>
      <p:sp>
        <p:nvSpPr>
          <p:cNvPr id="18" name="Rectangle : coins arrondis 6">
            <a:extLst>
              <a:ext uri="{FF2B5EF4-FFF2-40B4-BE49-F238E27FC236}">
                <a16:creationId xmlns:a16="http://schemas.microsoft.com/office/drawing/2014/main" id="{88676962-EAC5-B0E0-6509-8B79EB51F5DC}"/>
              </a:ext>
            </a:extLst>
          </p:cNvPr>
          <p:cNvSpPr/>
          <p:nvPr userDrawn="1"/>
        </p:nvSpPr>
        <p:spPr>
          <a:xfrm>
            <a:off x="4250106" y="2948040"/>
            <a:ext cx="3696476" cy="3510000"/>
          </a:xfrm>
          <a:prstGeom prst="roundRect">
            <a:avLst>
              <a:gd name="adj" fmla="val 61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99" dirty="0"/>
          </a:p>
        </p:txBody>
      </p:sp>
      <p:sp>
        <p:nvSpPr>
          <p:cNvPr id="19" name="Rectangle : coins arrondis 6">
            <a:extLst>
              <a:ext uri="{FF2B5EF4-FFF2-40B4-BE49-F238E27FC236}">
                <a16:creationId xmlns:a16="http://schemas.microsoft.com/office/drawing/2014/main" id="{86600D9B-935B-23BB-A0D6-542B574A991D}"/>
              </a:ext>
            </a:extLst>
          </p:cNvPr>
          <p:cNvSpPr/>
          <p:nvPr userDrawn="1"/>
        </p:nvSpPr>
        <p:spPr>
          <a:xfrm>
            <a:off x="8106754" y="2940561"/>
            <a:ext cx="3696476" cy="3510000"/>
          </a:xfrm>
          <a:prstGeom prst="roundRect">
            <a:avLst>
              <a:gd name="adj" fmla="val 61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799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CD8F8C3-9EA9-7134-C05D-0982DDF3A3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5"/>
            <a:ext cx="11418514" cy="1080000"/>
          </a:xfrm>
        </p:spPr>
        <p:txBody>
          <a:bodyPr/>
          <a:lstStyle/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fr-CH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9547C5-C398-A9CF-4182-6ED4546E6F3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2570" y="3043044"/>
            <a:ext cx="3219856" cy="877203"/>
          </a:xfrm>
        </p:spPr>
        <p:txBody>
          <a:bodyPr>
            <a:noAutofit/>
          </a:bodyPr>
          <a:lstStyle>
            <a:lvl1pPr>
              <a:defRPr sz="2000" b="1">
                <a:solidFill>
                  <a:schemeClr val="accent1"/>
                </a:solidFill>
              </a:defRPr>
            </a:lvl1pPr>
            <a:lvl2pPr marL="0" indent="0">
              <a:buNone/>
              <a:defRPr sz="3000" b="1">
                <a:solidFill>
                  <a:schemeClr val="accent1"/>
                </a:solidFill>
              </a:defRPr>
            </a:lvl2pPr>
          </a:lstStyle>
          <a:p>
            <a:pPr lvl="0"/>
            <a:r>
              <a:rPr lang="fr-CH" noProof="0" dirty="0" err="1"/>
              <a:t>Titel</a:t>
            </a:r>
            <a:endParaRPr lang="fr-CH" noProof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2F2A67-FF41-9897-71B9-E211DB8B2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C1B41-B2F1-42AB-855A-39528CEB014D}" type="datetime1">
              <a:rPr lang="en-US" smtClean="0"/>
              <a:t>7/3/25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7A391D-F2D7-9082-12C4-27DC3F658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EE7245-F74C-1D6E-C77D-D86AE3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63942C9A-90C3-068A-8173-C1BCB5E7EAC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2570" y="4143983"/>
            <a:ext cx="3219856" cy="2140085"/>
          </a:xfrm>
        </p:spPr>
        <p:txBody>
          <a:bodyPr anchor="b" anchorCtr="0">
            <a:normAutofit/>
          </a:bodyPr>
          <a:lstStyle>
            <a:lvl1pPr>
              <a:defRPr sz="1500" b="0">
                <a:solidFill>
                  <a:schemeClr val="accent1"/>
                </a:solidFill>
              </a:defRPr>
            </a:lvl1pPr>
            <a:lvl2pPr marL="0" indent="0">
              <a:buNone/>
              <a:defRPr b="0">
                <a:solidFill>
                  <a:schemeClr val="tx1"/>
                </a:solidFill>
              </a:defRPr>
            </a:lvl2pPr>
          </a:lstStyle>
          <a:p>
            <a:pPr lvl="0"/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die </a:t>
            </a:r>
            <a:r>
              <a:rPr lang="fr-CH" dirty="0" err="1"/>
              <a:t>jeweilige</a:t>
            </a:r>
            <a:r>
              <a:rPr lang="fr-CH" dirty="0"/>
              <a:t> </a:t>
            </a:r>
            <a:r>
              <a:rPr lang="fr-CH" dirty="0" err="1"/>
              <a:t>Funktion</a:t>
            </a:r>
            <a:r>
              <a:rPr lang="fr-CH" dirty="0"/>
              <a:t> </a:t>
            </a:r>
            <a:r>
              <a:rPr lang="fr-CH" dirty="0" err="1"/>
              <a:t>auszuwählen</a:t>
            </a:r>
            <a:endParaRPr lang="fr-FR" dirty="0"/>
          </a:p>
        </p:txBody>
      </p:sp>
      <p:sp>
        <p:nvSpPr>
          <p:cNvPr id="25" name="Inhaltsplatzhalter 2">
            <a:extLst>
              <a:ext uri="{FF2B5EF4-FFF2-40B4-BE49-F238E27FC236}">
                <a16:creationId xmlns:a16="http://schemas.microsoft.com/office/drawing/2014/main" id="{BFB12FC2-AB14-2A7E-52BC-14224ACBE5D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494109" y="3043044"/>
            <a:ext cx="3219856" cy="877203"/>
          </a:xfrm>
        </p:spPr>
        <p:txBody>
          <a:bodyPr>
            <a:noAutofit/>
          </a:bodyPr>
          <a:lstStyle>
            <a:lvl1pPr>
              <a:defRPr sz="2000" b="1">
                <a:solidFill>
                  <a:schemeClr val="accent1"/>
                </a:solidFill>
              </a:defRPr>
            </a:lvl1pPr>
            <a:lvl2pPr marL="0" indent="0">
              <a:buNone/>
              <a:defRPr sz="3000" b="1">
                <a:solidFill>
                  <a:schemeClr val="accent1"/>
                </a:solidFill>
              </a:defRPr>
            </a:lvl2pPr>
          </a:lstStyle>
          <a:p>
            <a:pPr lvl="0"/>
            <a:r>
              <a:rPr lang="fr-CH" noProof="0" dirty="0" err="1"/>
              <a:t>Titel</a:t>
            </a:r>
            <a:endParaRPr lang="fr-CH" noProof="0" dirty="0"/>
          </a:p>
        </p:txBody>
      </p:sp>
      <p:sp>
        <p:nvSpPr>
          <p:cNvPr id="26" name="Inhaltsplatzhalter 2">
            <a:extLst>
              <a:ext uri="{FF2B5EF4-FFF2-40B4-BE49-F238E27FC236}">
                <a16:creationId xmlns:a16="http://schemas.microsoft.com/office/drawing/2014/main" id="{7CC44BB6-84B5-C32F-A9FC-2DE8A0B654F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494109" y="4143983"/>
            <a:ext cx="3219856" cy="2140085"/>
          </a:xfrm>
        </p:spPr>
        <p:txBody>
          <a:bodyPr anchor="b" anchorCtr="0">
            <a:normAutofit/>
          </a:bodyPr>
          <a:lstStyle>
            <a:lvl1pPr>
              <a:defRPr sz="1500" b="0">
                <a:solidFill>
                  <a:schemeClr val="accent1"/>
                </a:solidFill>
              </a:defRPr>
            </a:lvl1pPr>
            <a:lvl2pPr marL="0" indent="0">
              <a:buNone/>
              <a:defRPr b="0">
                <a:solidFill>
                  <a:schemeClr val="tx1"/>
                </a:solidFill>
              </a:defRPr>
            </a:lvl2pPr>
          </a:lstStyle>
          <a:p>
            <a:pPr lvl="0"/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die </a:t>
            </a:r>
            <a:r>
              <a:rPr lang="fr-CH" dirty="0" err="1"/>
              <a:t>jeweilige</a:t>
            </a:r>
            <a:r>
              <a:rPr lang="fr-CH" dirty="0"/>
              <a:t> </a:t>
            </a:r>
            <a:r>
              <a:rPr lang="fr-CH" dirty="0" err="1"/>
              <a:t>Funktion</a:t>
            </a:r>
            <a:r>
              <a:rPr lang="fr-CH" dirty="0"/>
              <a:t> </a:t>
            </a:r>
            <a:r>
              <a:rPr lang="fr-CH" dirty="0" err="1"/>
              <a:t>auszuwählen</a:t>
            </a:r>
            <a:endParaRPr lang="fr-FR" dirty="0"/>
          </a:p>
        </p:txBody>
      </p:sp>
      <p:sp>
        <p:nvSpPr>
          <p:cNvPr id="27" name="Inhaltsplatzhalter 2">
            <a:extLst>
              <a:ext uri="{FF2B5EF4-FFF2-40B4-BE49-F238E27FC236}">
                <a16:creationId xmlns:a16="http://schemas.microsoft.com/office/drawing/2014/main" id="{10139E0A-9870-74B3-9A81-0B5D8176B35B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57271" y="3043044"/>
            <a:ext cx="3219856" cy="877203"/>
          </a:xfrm>
        </p:spPr>
        <p:txBody>
          <a:bodyPr>
            <a:noAutofit/>
          </a:bodyPr>
          <a:lstStyle>
            <a:lvl1pPr>
              <a:defRPr sz="2000" b="1">
                <a:solidFill>
                  <a:schemeClr val="accent1"/>
                </a:solidFill>
              </a:defRPr>
            </a:lvl1pPr>
            <a:lvl2pPr marL="0" indent="0">
              <a:buNone/>
              <a:defRPr sz="3000" b="1">
                <a:solidFill>
                  <a:schemeClr val="accent1"/>
                </a:solidFill>
              </a:defRPr>
            </a:lvl2pPr>
          </a:lstStyle>
          <a:p>
            <a:pPr lvl="0"/>
            <a:r>
              <a:rPr lang="fr-CH" noProof="0" dirty="0" err="1"/>
              <a:t>Titel</a:t>
            </a:r>
            <a:endParaRPr lang="fr-CH" noProof="0" dirty="0"/>
          </a:p>
        </p:txBody>
      </p:sp>
      <p:sp>
        <p:nvSpPr>
          <p:cNvPr id="28" name="Inhaltsplatzhalter 2">
            <a:extLst>
              <a:ext uri="{FF2B5EF4-FFF2-40B4-BE49-F238E27FC236}">
                <a16:creationId xmlns:a16="http://schemas.microsoft.com/office/drawing/2014/main" id="{54F9A254-F2E7-445C-5A30-06035B9EAEC8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8357271" y="4143983"/>
            <a:ext cx="3219856" cy="2140085"/>
          </a:xfrm>
        </p:spPr>
        <p:txBody>
          <a:bodyPr anchor="b" anchorCtr="0">
            <a:normAutofit/>
          </a:bodyPr>
          <a:lstStyle>
            <a:lvl1pPr>
              <a:defRPr sz="1500" b="0">
                <a:solidFill>
                  <a:schemeClr val="accent1"/>
                </a:solidFill>
              </a:defRPr>
            </a:lvl1pPr>
            <a:lvl2pPr marL="0" indent="0">
              <a:buNone/>
              <a:defRPr b="0">
                <a:solidFill>
                  <a:schemeClr val="tx1"/>
                </a:solidFill>
              </a:defRPr>
            </a:lvl2pPr>
          </a:lstStyle>
          <a:p>
            <a:pPr lvl="0"/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die </a:t>
            </a:r>
            <a:r>
              <a:rPr lang="fr-CH" dirty="0" err="1"/>
              <a:t>jeweilige</a:t>
            </a:r>
            <a:r>
              <a:rPr lang="fr-CH" dirty="0"/>
              <a:t> </a:t>
            </a:r>
            <a:r>
              <a:rPr lang="fr-CH" dirty="0" err="1"/>
              <a:t>Funktion</a:t>
            </a:r>
            <a:r>
              <a:rPr lang="fr-CH" dirty="0"/>
              <a:t> </a:t>
            </a:r>
            <a:r>
              <a:rPr lang="fr-CH" dirty="0" err="1"/>
              <a:t>auszuwählen</a:t>
            </a:r>
            <a:endParaRPr lang="fr-FR" dirty="0"/>
          </a:p>
        </p:txBody>
      </p:sp>
      <p:sp>
        <p:nvSpPr>
          <p:cNvPr id="9" name="Textplatzhalter 7">
            <a:extLst>
              <a:ext uri="{FF2B5EF4-FFF2-40B4-BE49-F238E27FC236}">
                <a16:creationId xmlns:a16="http://schemas.microsoft.com/office/drawing/2014/main" id="{4B77C1F1-9341-376C-A86D-03A9E112EBB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5763" y="1714882"/>
            <a:ext cx="11418887" cy="5400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CH" noProof="0" dirty="0" err="1"/>
              <a:t>Untertitel</a:t>
            </a:r>
            <a:br>
              <a:rPr lang="fr-CH" noProof="0" dirty="0"/>
            </a:br>
            <a:endParaRPr lang="fr-CH" noProof="0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5F41EB6-9EFC-C19E-6459-F7AEE9E18F7C}"/>
              </a:ext>
            </a:extLst>
          </p:cNvPr>
          <p:cNvCxnSpPr/>
          <p:nvPr userDrawn="1"/>
        </p:nvCxnSpPr>
        <p:spPr>
          <a:xfrm>
            <a:off x="379413" y="1602769"/>
            <a:ext cx="11412000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408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kultäts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D8F8C3-9EA9-7134-C05D-0982DDF3A3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136" y="334765"/>
            <a:ext cx="11418514" cy="1080000"/>
          </a:xfrm>
        </p:spPr>
        <p:txBody>
          <a:bodyPr/>
          <a:lstStyle/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fr-CH" noProof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2F2A67-FF41-9897-71B9-E211DB8B2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F940-923C-4FFA-BEBB-297B35B7D4F9}" type="datetime1">
              <a:rPr lang="en-US" smtClean="0"/>
              <a:t>7/3/25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7A391D-F2D7-9082-12C4-27DC3F658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EE7245-F74C-1D6E-C77D-D86AE3A4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platzhalter 7">
            <a:extLst>
              <a:ext uri="{FF2B5EF4-FFF2-40B4-BE49-F238E27FC236}">
                <a16:creationId xmlns:a16="http://schemas.microsoft.com/office/drawing/2014/main" id="{4B77C1F1-9341-376C-A86D-03A9E112EBB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5763" y="1714882"/>
            <a:ext cx="11418887" cy="540000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fr-CH" noProof="0" dirty="0" err="1"/>
              <a:t>Untertitel</a:t>
            </a:r>
            <a:br>
              <a:rPr lang="fr-CH" noProof="0" dirty="0"/>
            </a:br>
            <a:endParaRPr lang="fr-CH" noProof="0" dirty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5F41EB6-9EFC-C19E-6459-F7AEE9E18F7C}"/>
              </a:ext>
            </a:extLst>
          </p:cNvPr>
          <p:cNvCxnSpPr/>
          <p:nvPr userDrawn="1"/>
        </p:nvCxnSpPr>
        <p:spPr>
          <a:xfrm>
            <a:off x="379413" y="1602769"/>
            <a:ext cx="11412000" cy="0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Bildplatzhalter 7">
            <a:extLst>
              <a:ext uri="{FF2B5EF4-FFF2-40B4-BE49-F238E27FC236}">
                <a16:creationId xmlns:a16="http://schemas.microsoft.com/office/drawing/2014/main" id="{DB34E2E4-B908-80E9-7635-C7D93098DF87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93699" y="2940050"/>
            <a:ext cx="11418887" cy="3509963"/>
          </a:xfrm>
          <a:prstGeom prst="roundRect">
            <a:avLst>
              <a:gd name="adj" fmla="val 7085"/>
            </a:avLst>
          </a:prstGeom>
          <a:noFill/>
        </p:spPr>
        <p:txBody>
          <a:bodyPr/>
          <a:lstStyle/>
          <a:p>
            <a:r>
              <a:rPr lang="fr-CH" dirty="0" err="1"/>
              <a:t>Klicken</a:t>
            </a:r>
            <a:r>
              <a:rPr lang="fr-CH" dirty="0"/>
              <a:t> </a:t>
            </a:r>
            <a:r>
              <a:rPr lang="fr-CH" dirty="0" err="1"/>
              <a:t>Sie</a:t>
            </a:r>
            <a:r>
              <a:rPr lang="fr-CH" dirty="0"/>
              <a:t> </a:t>
            </a: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das</a:t>
            </a:r>
            <a:r>
              <a:rPr lang="fr-CH" dirty="0"/>
              <a:t> Symbol, um </a:t>
            </a:r>
            <a:r>
              <a:rPr lang="fr-CH" dirty="0" err="1"/>
              <a:t>ein</a:t>
            </a:r>
            <a:r>
              <a:rPr lang="fr-CH" dirty="0"/>
              <a:t> </a:t>
            </a:r>
            <a:r>
              <a:rPr lang="fr-CH" dirty="0" err="1"/>
              <a:t>Bild</a:t>
            </a:r>
            <a:r>
              <a:rPr lang="fr-CH" dirty="0"/>
              <a:t> </a:t>
            </a:r>
            <a:r>
              <a:rPr lang="fr-CH" dirty="0" err="1"/>
              <a:t>hinzuzufügen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829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9599DC0-4E71-910A-840F-8E4239375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136" y="334766"/>
            <a:ext cx="11418514" cy="89404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fr-CH" dirty="0" err="1"/>
              <a:t>Haupttitel</a:t>
            </a:r>
            <a:br>
              <a:rPr lang="fr-CH" dirty="0"/>
            </a:br>
            <a:r>
              <a:rPr lang="fr-CH" dirty="0" err="1"/>
              <a:t>auf</a:t>
            </a:r>
            <a:r>
              <a:rPr lang="fr-CH" dirty="0"/>
              <a:t> </a:t>
            </a:r>
            <a:r>
              <a:rPr lang="fr-CH" dirty="0" err="1"/>
              <a:t>zwei</a:t>
            </a:r>
            <a:r>
              <a:rPr lang="fr-CH" dirty="0"/>
              <a:t> </a:t>
            </a:r>
            <a:r>
              <a:rPr lang="fr-CH" dirty="0" err="1"/>
              <a:t>Zeilen</a:t>
            </a:r>
            <a:endParaRPr lang="fr-CH" noProof="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FDB418C-0A9B-DA7C-02D9-E836DD99BD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414" y="2437200"/>
            <a:ext cx="11412000" cy="4014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CH" noProof="0" dirty="0" err="1"/>
              <a:t>Text</a:t>
            </a:r>
            <a:r>
              <a:rPr lang="fr-CH" noProof="0" dirty="0"/>
              <a:t> </a:t>
            </a:r>
            <a:r>
              <a:rPr lang="fr-CH" noProof="0" dirty="0" err="1"/>
              <a:t>einfügen</a:t>
            </a:r>
            <a:endParaRPr lang="fr-CH" noProof="0" dirty="0"/>
          </a:p>
          <a:p>
            <a:pPr lvl="1"/>
            <a:r>
              <a:rPr lang="fr-CH" noProof="0" dirty="0" err="1"/>
              <a:t>Zweite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2"/>
            <a:r>
              <a:rPr lang="fr-CH" noProof="0" dirty="0" err="1"/>
              <a:t>Dritte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3"/>
            <a:r>
              <a:rPr lang="fr-CH" noProof="0" dirty="0" err="1"/>
              <a:t>Vierte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  <a:p>
            <a:pPr lvl="4"/>
            <a:r>
              <a:rPr lang="fr-CH" noProof="0" dirty="0" err="1"/>
              <a:t>Fünfte</a:t>
            </a:r>
            <a:r>
              <a:rPr lang="fr-CH" noProof="0" dirty="0"/>
              <a:t> </a:t>
            </a:r>
            <a:r>
              <a:rPr lang="fr-CH" noProof="0" dirty="0" err="1"/>
              <a:t>Ebene</a:t>
            </a:r>
            <a:endParaRPr lang="fr-CH" noProof="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991991B-FB8F-F5AD-5000-EF41669CB8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6136" y="6548079"/>
            <a:ext cx="2743200" cy="23764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39A920-1861-41E2-AA16-9A614C9694C9}" type="datetime1">
              <a:rPr lang="en-US" noProof="0" smtClean="0"/>
              <a:t>7/3/25</a:t>
            </a:fld>
            <a:endParaRPr lang="fr-CH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46EDF62-FE7E-76C6-F8C3-E0C37ADAD5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20277" y="6548079"/>
            <a:ext cx="5754758" cy="23764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209C20-8A80-4236-1713-12B2D7CC45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54747" y="6512040"/>
            <a:ext cx="1401175" cy="23764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500">
                <a:solidFill>
                  <a:schemeClr val="accent1"/>
                </a:solidFill>
              </a:defRPr>
            </a:lvl1pPr>
          </a:lstStyle>
          <a:p>
            <a:fld id="{B697B8DC-FA31-471C-A0EA-D0E6204BDB0A}" type="slidenum">
              <a:rPr lang="fr-CH" noProof="0" smtClean="0"/>
              <a:pPr/>
              <a:t>‹#›</a:t>
            </a:fld>
            <a:endParaRPr lang="fr-CH" noProof="0" dirty="0"/>
          </a:p>
        </p:txBody>
      </p:sp>
    </p:spTree>
    <p:extLst>
      <p:ext uri="{BB962C8B-B14F-4D97-AF65-F5344CB8AC3E}">
        <p14:creationId xmlns:p14="http://schemas.microsoft.com/office/powerpoint/2010/main" val="906166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0" r:id="rId2"/>
    <p:sldLayoutId id="2147483650" r:id="rId3"/>
    <p:sldLayoutId id="2147483659" r:id="rId4"/>
    <p:sldLayoutId id="2147483651" r:id="rId5"/>
    <p:sldLayoutId id="2147483669" r:id="rId6"/>
    <p:sldLayoutId id="2147483652" r:id="rId7"/>
    <p:sldLayoutId id="2147483661" r:id="rId8"/>
    <p:sldLayoutId id="2147483671" r:id="rId9"/>
    <p:sldLayoutId id="2147483660" r:id="rId10"/>
    <p:sldLayoutId id="2147483663" r:id="rId11"/>
    <p:sldLayoutId id="2147483662" r:id="rId12"/>
    <p:sldLayoutId id="2147483664" r:id="rId13"/>
    <p:sldLayoutId id="2147483665" r:id="rId14"/>
    <p:sldLayoutId id="2147483672" r:id="rId15"/>
    <p:sldLayoutId id="2147483666" r:id="rId16"/>
    <p:sldLayoutId id="214748366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chemeClr val="accent3"/>
        </a:buClr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252000" rtl="0" eaLnBrk="1" latinLnBrk="0" hangingPunct="1">
        <a:lnSpc>
          <a:spcPct val="90000"/>
        </a:lnSpc>
        <a:spcBef>
          <a:spcPts val="1000"/>
        </a:spcBef>
        <a:buClr>
          <a:schemeClr val="accent3"/>
        </a:buClr>
        <a:buFont typeface="Arial" panose="020B0604020202020204" pitchFamily="34" charset="0"/>
        <a:buChar char="•"/>
        <a:tabLst>
          <a:tab pos="252000" algn="l"/>
          <a:tab pos="504000" algn="l"/>
          <a:tab pos="756000" algn="l"/>
          <a:tab pos="1008000" algn="l"/>
        </a:tabLst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48000" indent="-216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64000" indent="-216000" algn="l" defTabSz="252000" rtl="0" eaLnBrk="1" latinLnBrk="0" hangingPunct="1">
        <a:lnSpc>
          <a:spcPct val="90000"/>
        </a:lnSpc>
        <a:spcBef>
          <a:spcPts val="1000"/>
        </a:spcBef>
        <a:buClr>
          <a:schemeClr val="accent3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547EBF"/>
          </p15:clr>
        </p15:guide>
        <p15:guide id="2" pos="240" userDrawn="1">
          <p15:clr>
            <a:srgbClr val="547EBF"/>
          </p15:clr>
        </p15:guide>
        <p15:guide id="3" pos="7440" userDrawn="1">
          <p15:clr>
            <a:srgbClr val="547EBF"/>
          </p15:clr>
        </p15:guide>
        <p15:guide id="4" orient="horz" pos="1528" userDrawn="1">
          <p15:clr>
            <a:srgbClr val="547EBF"/>
          </p15:clr>
        </p15:guide>
        <p15:guide id="5" orient="horz" pos="4064" userDrawn="1">
          <p15:clr>
            <a:srgbClr val="547EBF"/>
          </p15:clr>
        </p15:guide>
        <p15:guide id="6" orient="horz" pos="776" userDrawn="1">
          <p15:clr>
            <a:srgbClr val="547EBF"/>
          </p15:clr>
        </p15:guide>
        <p15:guide id="7" pos="3727" userDrawn="1">
          <p15:clr>
            <a:srgbClr val="547EBF"/>
          </p15:clr>
        </p15:guide>
        <p15:guide id="8" pos="3953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4.emf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6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38D3EBDE-E86B-419B-AFAF-30F0CF1FDC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CH" dirty="0"/>
              <a:t>Journal Club 16/06/2025</a:t>
            </a:r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0CAF7B8-7BB5-9D79-C93F-439DCBF724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D8D021C7-CE73-A092-E166-88EB58DE39B6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087200" y="1400400"/>
            <a:ext cx="3096000" cy="304699"/>
          </a:xfrm>
        </p:spPr>
        <p:txBody>
          <a:bodyPr/>
          <a:lstStyle/>
          <a:p>
            <a:r>
              <a:rPr lang="de-CH" dirty="0"/>
              <a:t>Universitäres Institut akkreditiert nach HFKG</a:t>
            </a:r>
          </a:p>
          <a:p>
            <a:r>
              <a:rPr lang="de-CH" dirty="0"/>
              <a:t>Institut </a:t>
            </a:r>
            <a:r>
              <a:rPr lang="de-CH" dirty="0" err="1"/>
              <a:t>universitaire</a:t>
            </a:r>
            <a:r>
              <a:rPr lang="de-CH" dirty="0"/>
              <a:t> </a:t>
            </a:r>
            <a:r>
              <a:rPr lang="de-CH" dirty="0" err="1"/>
              <a:t>accrédité</a:t>
            </a:r>
            <a:r>
              <a:rPr lang="de-CH" dirty="0"/>
              <a:t> </a:t>
            </a:r>
            <a:r>
              <a:rPr lang="de-CH" dirty="0" err="1"/>
              <a:t>selon</a:t>
            </a:r>
            <a:r>
              <a:rPr lang="de-CH" dirty="0"/>
              <a:t> la LEHE</a:t>
            </a:r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5DAEA10-2D1C-FFC7-57EE-44F34E3F94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774" y="1732809"/>
            <a:ext cx="7994452" cy="354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610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ADA24D-B351-0942-729B-41462C185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3D31D2E-4649-031A-F21A-6991C14E98A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EDEA9"/>
          </a:solidFill>
        </p:spPr>
        <p:txBody>
          <a:bodyPr/>
          <a:lstStyle/>
          <a:p>
            <a:r>
              <a:rPr lang="en-CH" dirty="0"/>
              <a:t>Study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A051C2-2A7A-5B18-D6DF-B7F7883D1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10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DE9549A-55CB-DA20-3617-1FDBBED82FD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GB" i="1" dirty="0"/>
              <a:t>“Self-report alone is sufficient to distinguish synesthetes from non-synesthetes”</a:t>
            </a:r>
            <a:endParaRPr lang="en-CH" i="1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077879F-B10F-E390-DD83-5C49377910F7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78000" y="2437200"/>
            <a:ext cx="5538614" cy="4014000"/>
          </a:xfrm>
        </p:spPr>
        <p:txBody>
          <a:bodyPr/>
          <a:lstStyle/>
          <a:p>
            <a:r>
              <a:rPr lang="en-GB" dirty="0"/>
              <a:t>Compare the effect size if subsampling</a:t>
            </a:r>
          </a:p>
          <a:p>
            <a:endParaRPr lang="en-CH" dirty="0"/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0C6D7C0D-D859-6082-B24D-DC3379E15285}"/>
              </a:ext>
            </a:extLst>
          </p:cNvPr>
          <p:cNvPicPr>
            <a:picLocks noGrp="1" noChangeAspect="1"/>
          </p:cNvPicPr>
          <p:nvPr>
            <p:ph sz="half" idx="20"/>
          </p:nvPr>
        </p:nvPicPr>
        <p:blipFill>
          <a:blip r:embed="rId3"/>
          <a:srcRect r="39879"/>
          <a:stretch>
            <a:fillRect/>
          </a:stretch>
        </p:blipFill>
        <p:spPr>
          <a:xfrm>
            <a:off x="6745641" y="2810589"/>
            <a:ext cx="4701292" cy="31358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A485B6-C332-6FD5-7651-96294C05C048}"/>
              </a:ext>
            </a:extLst>
          </p:cNvPr>
          <p:cNvSpPr txBox="1"/>
          <p:nvPr/>
        </p:nvSpPr>
        <p:spPr>
          <a:xfrm>
            <a:off x="7191021" y="5952218"/>
            <a:ext cx="20884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200" b="1" dirty="0"/>
              <a:t>N = 146   N = 146+23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8049AE1-E4BA-6B71-00FF-A6180FDF9C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484931"/>
              </p:ext>
            </p:extLst>
          </p:nvPr>
        </p:nvGraphicFramePr>
        <p:xfrm>
          <a:off x="666045" y="3409244"/>
          <a:ext cx="4538132" cy="26867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6463">
                  <a:extLst>
                    <a:ext uri="{9D8B030D-6E8A-4147-A177-3AD203B41FA5}">
                      <a16:colId xmlns:a16="http://schemas.microsoft.com/office/drawing/2014/main" val="3453280967"/>
                    </a:ext>
                  </a:extLst>
                </a:gridCol>
                <a:gridCol w="916516">
                  <a:extLst>
                    <a:ext uri="{9D8B030D-6E8A-4147-A177-3AD203B41FA5}">
                      <a16:colId xmlns:a16="http://schemas.microsoft.com/office/drawing/2014/main" val="1613404750"/>
                    </a:ext>
                  </a:extLst>
                </a:gridCol>
                <a:gridCol w="1476050">
                  <a:extLst>
                    <a:ext uri="{9D8B030D-6E8A-4147-A177-3AD203B41FA5}">
                      <a16:colId xmlns:a16="http://schemas.microsoft.com/office/drawing/2014/main" val="3664086979"/>
                    </a:ext>
                  </a:extLst>
                </a:gridCol>
                <a:gridCol w="1499103">
                  <a:extLst>
                    <a:ext uri="{9D8B030D-6E8A-4147-A177-3AD203B41FA5}">
                      <a16:colId xmlns:a16="http://schemas.microsoft.com/office/drawing/2014/main" val="2739932275"/>
                    </a:ext>
                  </a:extLst>
                </a:gridCol>
              </a:tblGrid>
              <a:tr h="424181">
                <a:tc rowSpan="2" gridSpan="2">
                  <a:txBody>
                    <a:bodyPr/>
                    <a:lstStyle/>
                    <a:p>
                      <a:pPr algn="ctr"/>
                      <a:endParaRPr lang="en-CH" sz="16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 h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H" sz="1600" dirty="0"/>
                        <a:t>Consistency test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3547514"/>
                  </a:ext>
                </a:extLst>
              </a:tr>
              <a:tr h="501508">
                <a:tc gridSpan="2" v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1600" dirty="0"/>
                        <a:t>Pass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1600" dirty="0"/>
                        <a:t>Fail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480962"/>
                  </a:ext>
                </a:extLst>
              </a:tr>
              <a:tr h="938141">
                <a:tc rowSpan="2">
                  <a:txBody>
                    <a:bodyPr/>
                    <a:lstStyle/>
                    <a:p>
                      <a:pPr algn="ctr"/>
                      <a:r>
                        <a:rPr lang="en-CH" sz="1800" dirty="0"/>
                        <a:t>Self-report</a:t>
                      </a:r>
                    </a:p>
                    <a:p>
                      <a:pPr algn="ctr"/>
                      <a:r>
                        <a:rPr lang="en-CH" sz="1800" dirty="0"/>
                        <a:t>questionnaire</a:t>
                      </a:r>
                    </a:p>
                  </a:txBody>
                  <a:tcPr vert="vert27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1600" dirty="0"/>
                        <a:t>Pass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1600" dirty="0"/>
                        <a:t>Synesthete</a:t>
                      </a:r>
                    </a:p>
                    <a:p>
                      <a:pPr algn="ctr"/>
                      <a:r>
                        <a:rPr lang="en-CH" sz="1600" dirty="0"/>
                        <a:t>146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i="1" dirty="0"/>
                        <a:t>Inconsistent </a:t>
                      </a:r>
                      <a:r>
                        <a:rPr lang="en-GB" sz="1600" dirty="0"/>
                        <a:t>synesthetes</a:t>
                      </a:r>
                    </a:p>
                    <a:p>
                      <a:pPr algn="ctr"/>
                      <a:r>
                        <a:rPr lang="en-GB" sz="1600" dirty="0"/>
                        <a:t>23</a:t>
                      </a:r>
                      <a:endParaRPr lang="en-CH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5458214"/>
                  </a:ext>
                </a:extLst>
              </a:tr>
              <a:tr h="786102">
                <a:tc v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1600" dirty="0"/>
                        <a:t>Fail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1600" i="1" dirty="0"/>
                        <a:t>Consistent</a:t>
                      </a:r>
                      <a:r>
                        <a:rPr lang="en-CH" sz="1600" dirty="0"/>
                        <a:t> non synesthetes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1600" dirty="0"/>
                        <a:t>Non-synesthete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3640353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D9411E5F-857A-372E-64D3-025DEB008E22}"/>
              </a:ext>
            </a:extLst>
          </p:cNvPr>
          <p:cNvSpPr/>
          <p:nvPr/>
        </p:nvSpPr>
        <p:spPr>
          <a:xfrm>
            <a:off x="6096000" y="2054578"/>
            <a:ext cx="5715000" cy="4755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33522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A6CD4-658A-8D52-2E1C-31F32F558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71CD364-EC20-AA97-C73A-8DB6F227792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E4EBB1"/>
          </a:solidFill>
        </p:spPr>
        <p:txBody>
          <a:bodyPr/>
          <a:lstStyle/>
          <a:p>
            <a:r>
              <a:rPr lang="en-CH" dirty="0"/>
              <a:t>Study 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BA40E4-20EC-07EC-23C0-6D614D251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11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027C767-C30F-9D35-0F85-FB139100945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GB" i="1" dirty="0"/>
              <a:t>“Self-reported synesthetes and non-synesthetes can be distinguished even after controlling for consistency”</a:t>
            </a:r>
            <a:endParaRPr lang="en-CH" i="1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54A0E82-EAEF-65BD-E04E-949FA5D62AD0}"/>
              </a:ext>
            </a:extLst>
          </p:cNvPr>
          <p:cNvSpPr>
            <a:spLocks noGrp="1"/>
          </p:cNvSpPr>
          <p:nvPr>
            <p:ph sz="half" idx="19"/>
          </p:nvPr>
        </p:nvSpPr>
        <p:spPr/>
        <p:txBody>
          <a:bodyPr/>
          <a:lstStyle/>
          <a:p>
            <a:r>
              <a:rPr lang="en-CH" dirty="0"/>
              <a:t>Consistency as a consinous variable</a:t>
            </a:r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37BD1B0A-DEBC-B55D-7AE3-C0FE98B03A65}"/>
              </a:ext>
            </a:extLst>
          </p:cNvPr>
          <p:cNvPicPr>
            <a:picLocks noGrp="1" noChangeAspect="1"/>
          </p:cNvPicPr>
          <p:nvPr>
            <p:ph sz="half" idx="20"/>
          </p:nvPr>
        </p:nvPicPr>
        <p:blipFill>
          <a:blip r:embed="rId3"/>
          <a:stretch>
            <a:fillRect/>
          </a:stretch>
        </p:blipFill>
        <p:spPr>
          <a:xfrm>
            <a:off x="727113" y="2956783"/>
            <a:ext cx="4819505" cy="35061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EEFB3CA-3055-2AB0-5079-4A897CF5679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4250"/>
          <a:stretch>
            <a:fillRect/>
          </a:stretch>
        </p:blipFill>
        <p:spPr>
          <a:xfrm>
            <a:off x="6867238" y="3056905"/>
            <a:ext cx="3465030" cy="32586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11BECF-BB36-968D-6A9C-7B199C76C1BD}"/>
              </a:ext>
            </a:extLst>
          </p:cNvPr>
          <p:cNvSpPr txBox="1"/>
          <p:nvPr/>
        </p:nvSpPr>
        <p:spPr>
          <a:xfrm>
            <a:off x="10235599" y="3141998"/>
            <a:ext cx="1205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900" dirty="0"/>
              <a:t>More </a:t>
            </a:r>
            <a:r>
              <a:rPr lang="fr-CH" sz="900" dirty="0" err="1"/>
              <a:t>common</a:t>
            </a:r>
            <a:r>
              <a:rPr lang="fr-CH" sz="900" dirty="0"/>
              <a:t> in </a:t>
            </a:r>
            <a:r>
              <a:rPr lang="fr-CH" sz="900" dirty="0" err="1"/>
              <a:t>synesthetes</a:t>
            </a:r>
            <a:endParaRPr lang="en-CH" sz="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4CD20-642D-197A-6B04-6364B0F1990A}"/>
              </a:ext>
            </a:extLst>
          </p:cNvPr>
          <p:cNvSpPr txBox="1"/>
          <p:nvPr/>
        </p:nvSpPr>
        <p:spPr>
          <a:xfrm>
            <a:off x="10235599" y="5325395"/>
            <a:ext cx="1590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900" dirty="0"/>
              <a:t>More </a:t>
            </a:r>
            <a:r>
              <a:rPr lang="fr-CH" sz="900" dirty="0" err="1"/>
              <a:t>common</a:t>
            </a:r>
            <a:r>
              <a:rPr lang="fr-CH" sz="900" dirty="0"/>
              <a:t> in </a:t>
            </a:r>
          </a:p>
          <a:p>
            <a:r>
              <a:rPr lang="fr-CH" sz="900" dirty="0"/>
              <a:t>non-</a:t>
            </a:r>
            <a:r>
              <a:rPr lang="fr-CH" sz="900" dirty="0" err="1"/>
              <a:t>synesthetes</a:t>
            </a:r>
            <a:endParaRPr lang="en-CH" sz="9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4D3305-11B0-6E89-40BE-CFCD3862629B}"/>
              </a:ext>
            </a:extLst>
          </p:cNvPr>
          <p:cNvSpPr txBox="1"/>
          <p:nvPr/>
        </p:nvSpPr>
        <p:spPr>
          <a:xfrm>
            <a:off x="10235599" y="3944021"/>
            <a:ext cx="1590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900" dirty="0" err="1"/>
              <a:t>Equally</a:t>
            </a:r>
            <a:r>
              <a:rPr lang="fr-CH" sz="900" dirty="0"/>
              <a:t> </a:t>
            </a:r>
          </a:p>
          <a:p>
            <a:r>
              <a:rPr lang="fr-CH" sz="900" dirty="0" err="1"/>
              <a:t>common</a:t>
            </a:r>
            <a:endParaRPr lang="en-CH" sz="9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F8C4BB0-2B28-A8FD-A349-167E99EBC2D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6267"/>
          <a:stretch>
            <a:fillRect/>
          </a:stretch>
        </p:blipFill>
        <p:spPr>
          <a:xfrm>
            <a:off x="11306627" y="3123863"/>
            <a:ext cx="1085601" cy="32586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138174A-AAB2-9302-CEB8-493DEB7AE337}"/>
              </a:ext>
            </a:extLst>
          </p:cNvPr>
          <p:cNvSpPr txBox="1"/>
          <p:nvPr/>
        </p:nvSpPr>
        <p:spPr>
          <a:xfrm rot="16200000">
            <a:off x="5787502" y="4310731"/>
            <a:ext cx="2618648" cy="584775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pPr algn="ctr"/>
            <a:endParaRPr lang="en-CH" sz="1600" dirty="0"/>
          </a:p>
          <a:p>
            <a:pPr algn="ctr"/>
            <a:r>
              <a:rPr lang="en-CH" sz="1600" dirty="0"/>
              <a:t>Synesthetic risk ratio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80EE1C-8530-A1B6-7BA7-E40903D38378}"/>
              </a:ext>
            </a:extLst>
          </p:cNvPr>
          <p:cNvSpPr txBox="1"/>
          <p:nvPr/>
        </p:nvSpPr>
        <p:spPr>
          <a:xfrm>
            <a:off x="6244845" y="6358805"/>
            <a:ext cx="551773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i="1" dirty="0"/>
              <a:t>“the path traced from the narrower line end to the thicker line end indicates how the </a:t>
            </a:r>
            <a:r>
              <a:rPr lang="en-GB" sz="1050" b="1" i="1" dirty="0" err="1"/>
              <a:t>color</a:t>
            </a:r>
            <a:r>
              <a:rPr lang="en-GB" sz="1050" b="1" i="1" dirty="0"/>
              <a:t> prevalence changes as a participant becomes more inconsistent</a:t>
            </a:r>
            <a:r>
              <a:rPr lang="en-GB" sz="1050" i="1" dirty="0"/>
              <a:t>”</a:t>
            </a:r>
            <a:endParaRPr lang="en-CH" sz="1050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B88E1E-D6A6-F4E2-9B2B-17712848D96F}"/>
              </a:ext>
            </a:extLst>
          </p:cNvPr>
          <p:cNvSpPr txBox="1"/>
          <p:nvPr/>
        </p:nvSpPr>
        <p:spPr>
          <a:xfrm>
            <a:off x="9102308" y="2371396"/>
            <a:ext cx="131174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800" dirty="0"/>
              <a:t>More if inconsistent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5F4BC52-98A3-F970-3076-8380F8ECD4D4}"/>
              </a:ext>
            </a:extLst>
          </p:cNvPr>
          <p:cNvSpPr txBox="1"/>
          <p:nvPr/>
        </p:nvSpPr>
        <p:spPr>
          <a:xfrm>
            <a:off x="7389214" y="2364499"/>
            <a:ext cx="10410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800" dirty="0"/>
              <a:t>More if conistent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78A5E6D-5ED5-B0EF-C1BC-89E5F18E78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7454296" y="2609157"/>
            <a:ext cx="906192" cy="20985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522462F-099E-DCD2-F624-87F4DF6EDF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1" r="88718"/>
          <a:stretch>
            <a:fillRect/>
          </a:stretch>
        </p:blipFill>
        <p:spPr>
          <a:xfrm>
            <a:off x="6594779" y="3445843"/>
            <a:ext cx="366577" cy="231454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54491F0-A662-E112-E464-5551C7C297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5385" y="2618456"/>
            <a:ext cx="906192" cy="209855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12222A82-4C87-F3C9-EB30-56E133B6259A}"/>
              </a:ext>
            </a:extLst>
          </p:cNvPr>
          <p:cNvSpPr/>
          <p:nvPr/>
        </p:nvSpPr>
        <p:spPr>
          <a:xfrm>
            <a:off x="6095999" y="2054578"/>
            <a:ext cx="6728749" cy="4755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51917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690C4-A56C-DCA4-C3E2-C879395C73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4468FC4-F112-7B27-A74A-230C1B29B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709939E-D797-949E-A9B1-4CF8A3BFEF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Discussion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1AFB17-C71D-01CA-F486-8EE895CCC6C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791825" y="6511925"/>
            <a:ext cx="1400175" cy="238125"/>
          </a:xfrm>
        </p:spPr>
        <p:txBody>
          <a:bodyPr/>
          <a:lstStyle/>
          <a:p>
            <a:fld id="{B697B8DC-FA31-471C-A0EA-D0E6204BDB0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814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4B9FF-2C37-4892-F678-60CF2908A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Circularity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A98B678-A3BC-2FA2-F0E9-5B76EAAEA3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763656"/>
              </p:ext>
            </p:extLst>
          </p:nvPr>
        </p:nvGraphicFramePr>
        <p:xfrm>
          <a:off x="379414" y="2438400"/>
          <a:ext cx="5537200" cy="4014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15D9B4-4E6D-638B-7F64-07F50DDFD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13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BBBFDD-966A-941D-252A-E40693F845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405576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685C82-C6DF-1664-EAAC-2C1283353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4530B18-6B99-9664-B183-D3B87BB50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How to “diagnose” synesthesia?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5E7EAC-13C2-881F-3F8C-D65B8DD17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14</a:t>
            </a:fld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F1299A4-E783-5930-D4FE-2DFABD1A2AF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15559" y="1257076"/>
            <a:ext cx="11418887" cy="705591"/>
          </a:xfrm>
        </p:spPr>
        <p:txBody>
          <a:bodyPr/>
          <a:lstStyle/>
          <a:p>
            <a:r>
              <a:rPr lang="en-CH" dirty="0"/>
              <a:t>Sequence space synesthesia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0082BF0-D39C-753C-1BBE-A419E5C8D63A}"/>
              </a:ext>
            </a:extLst>
          </p:cNvPr>
          <p:cNvSpPr/>
          <p:nvPr/>
        </p:nvSpPr>
        <p:spPr>
          <a:xfrm>
            <a:off x="9129010" y="2066259"/>
            <a:ext cx="612583" cy="1646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2B2609B5-ACA0-3720-ED9E-1F43B8190F56}"/>
              </a:ext>
            </a:extLst>
          </p:cNvPr>
          <p:cNvSpPr/>
          <p:nvPr/>
        </p:nvSpPr>
        <p:spPr>
          <a:xfrm>
            <a:off x="8285018" y="2008454"/>
            <a:ext cx="612583" cy="4503586"/>
          </a:xfrm>
          <a:prstGeom prst="rightBrace">
            <a:avLst>
              <a:gd name="adj1" fmla="val 8333"/>
              <a:gd name="adj2" fmla="val 762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7C9C9E8-23B2-EE63-5B16-5E2AAC0E3E47}"/>
              </a:ext>
            </a:extLst>
          </p:cNvPr>
          <p:cNvSpPr txBox="1"/>
          <p:nvPr/>
        </p:nvSpPr>
        <p:spPr>
          <a:xfrm>
            <a:off x="9031937" y="4814415"/>
            <a:ext cx="23697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Euclidean distance between the colors determines consistency of the </a:t>
            </a:r>
            <a:r>
              <a:rPr lang="en-CH" b="1" dirty="0"/>
              <a:t>position of each sequence</a:t>
            </a:r>
          </a:p>
        </p:txBody>
      </p:sp>
      <p:sp>
        <p:nvSpPr>
          <p:cNvPr id="10" name="Content Placeholder 12">
            <a:extLst>
              <a:ext uri="{FF2B5EF4-FFF2-40B4-BE49-F238E27FC236}">
                <a16:creationId xmlns:a16="http://schemas.microsoft.com/office/drawing/2014/main" id="{C4DC96DF-1111-9852-479C-F9554589158F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78000" y="2437200"/>
            <a:ext cx="5517732" cy="40140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dirty="0"/>
              <a:t>Unidirectionality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dirty="0"/>
              <a:t>Conscious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dirty="0"/>
              <a:t>Automatic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dirty="0"/>
              <a:t>Development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b="1" dirty="0"/>
              <a:t>Consistency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4DEB34D-C7E3-40E4-2213-BE060BDEF16B}"/>
              </a:ext>
            </a:extLst>
          </p:cNvPr>
          <p:cNvSpPr/>
          <p:nvPr/>
        </p:nvSpPr>
        <p:spPr>
          <a:xfrm>
            <a:off x="6296270" y="2002289"/>
            <a:ext cx="1864057" cy="11911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2028559-8F6C-3409-806C-9086CF122D67}"/>
              </a:ext>
            </a:extLst>
          </p:cNvPr>
          <p:cNvSpPr txBox="1"/>
          <p:nvPr/>
        </p:nvSpPr>
        <p:spPr>
          <a:xfrm>
            <a:off x="7024255" y="1589701"/>
            <a:ext cx="662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3</a:t>
            </a:r>
          </a:p>
        </p:txBody>
      </p:sp>
      <p:sp>
        <p:nvSpPr>
          <p:cNvPr id="29" name="Summing Junction 28">
            <a:extLst>
              <a:ext uri="{FF2B5EF4-FFF2-40B4-BE49-F238E27FC236}">
                <a16:creationId xmlns:a16="http://schemas.microsoft.com/office/drawing/2014/main" id="{7C684391-10FC-840D-2D36-CF949A28517D}"/>
              </a:ext>
            </a:extLst>
          </p:cNvPr>
          <p:cNvSpPr/>
          <p:nvPr/>
        </p:nvSpPr>
        <p:spPr>
          <a:xfrm>
            <a:off x="6649614" y="2340065"/>
            <a:ext cx="208385" cy="195312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6CB4403-A1CF-B829-8874-E4EEEA1005DA}"/>
              </a:ext>
            </a:extLst>
          </p:cNvPr>
          <p:cNvSpPr/>
          <p:nvPr/>
        </p:nvSpPr>
        <p:spPr>
          <a:xfrm>
            <a:off x="6282415" y="3639759"/>
            <a:ext cx="1864057" cy="11911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3FC2E74-8BF2-41C2-8884-5B944FDE4AE8}"/>
              </a:ext>
            </a:extLst>
          </p:cNvPr>
          <p:cNvSpPr txBox="1"/>
          <p:nvPr/>
        </p:nvSpPr>
        <p:spPr>
          <a:xfrm>
            <a:off x="7010400" y="3227171"/>
            <a:ext cx="662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3</a:t>
            </a:r>
          </a:p>
        </p:txBody>
      </p:sp>
      <p:sp>
        <p:nvSpPr>
          <p:cNvPr id="32" name="Summing Junction 31">
            <a:extLst>
              <a:ext uri="{FF2B5EF4-FFF2-40B4-BE49-F238E27FC236}">
                <a16:creationId xmlns:a16="http://schemas.microsoft.com/office/drawing/2014/main" id="{BC1DE88D-6AB5-C6D9-A56F-E6D26C7EAF5F}"/>
              </a:ext>
            </a:extLst>
          </p:cNvPr>
          <p:cNvSpPr/>
          <p:nvPr/>
        </p:nvSpPr>
        <p:spPr>
          <a:xfrm>
            <a:off x="6736949" y="4022501"/>
            <a:ext cx="208385" cy="195312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DAFF0DF-9E82-8FA1-EB13-6622A23E75F3}"/>
              </a:ext>
            </a:extLst>
          </p:cNvPr>
          <p:cNvSpPr/>
          <p:nvPr/>
        </p:nvSpPr>
        <p:spPr>
          <a:xfrm>
            <a:off x="6286625" y="5260020"/>
            <a:ext cx="1864057" cy="11911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7F0DC93-2838-7C96-BAA2-320BA8E808F8}"/>
              </a:ext>
            </a:extLst>
          </p:cNvPr>
          <p:cNvSpPr txBox="1"/>
          <p:nvPr/>
        </p:nvSpPr>
        <p:spPr>
          <a:xfrm>
            <a:off x="7014610" y="4847432"/>
            <a:ext cx="662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3</a:t>
            </a:r>
          </a:p>
        </p:txBody>
      </p:sp>
      <p:sp>
        <p:nvSpPr>
          <p:cNvPr id="35" name="Summing Junction 34">
            <a:extLst>
              <a:ext uri="{FF2B5EF4-FFF2-40B4-BE49-F238E27FC236}">
                <a16:creationId xmlns:a16="http://schemas.microsoft.com/office/drawing/2014/main" id="{7EC57FAC-5D1C-022A-DAB2-72367CE36767}"/>
              </a:ext>
            </a:extLst>
          </p:cNvPr>
          <p:cNvSpPr/>
          <p:nvPr/>
        </p:nvSpPr>
        <p:spPr>
          <a:xfrm>
            <a:off x="6802015" y="5645845"/>
            <a:ext cx="208385" cy="195312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6FFC095-B025-AAAB-11B7-96BE4738D1F3}"/>
              </a:ext>
            </a:extLst>
          </p:cNvPr>
          <p:cNvSpPr/>
          <p:nvPr/>
        </p:nvSpPr>
        <p:spPr>
          <a:xfrm>
            <a:off x="9072933" y="1735428"/>
            <a:ext cx="1864057" cy="11911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0140E89-94CC-2985-6AA0-94D06605FA20}"/>
              </a:ext>
            </a:extLst>
          </p:cNvPr>
          <p:cNvSpPr txBox="1"/>
          <p:nvPr/>
        </p:nvSpPr>
        <p:spPr>
          <a:xfrm>
            <a:off x="9800918" y="1322840"/>
            <a:ext cx="662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3</a:t>
            </a:r>
          </a:p>
        </p:txBody>
      </p:sp>
      <p:sp>
        <p:nvSpPr>
          <p:cNvPr id="38" name="Summing Junction 37">
            <a:extLst>
              <a:ext uri="{FF2B5EF4-FFF2-40B4-BE49-F238E27FC236}">
                <a16:creationId xmlns:a16="http://schemas.microsoft.com/office/drawing/2014/main" id="{55F977BB-6045-D039-27E2-B795076E4330}"/>
              </a:ext>
            </a:extLst>
          </p:cNvPr>
          <p:cNvSpPr/>
          <p:nvPr/>
        </p:nvSpPr>
        <p:spPr>
          <a:xfrm>
            <a:off x="9426277" y="2073204"/>
            <a:ext cx="208385" cy="195312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9" name="Summing Junction 38">
            <a:extLst>
              <a:ext uri="{FF2B5EF4-FFF2-40B4-BE49-F238E27FC236}">
                <a16:creationId xmlns:a16="http://schemas.microsoft.com/office/drawing/2014/main" id="{52FE0E87-6FF4-4778-A988-C299DFBCFF7F}"/>
              </a:ext>
            </a:extLst>
          </p:cNvPr>
          <p:cNvSpPr/>
          <p:nvPr/>
        </p:nvSpPr>
        <p:spPr>
          <a:xfrm>
            <a:off x="9340379" y="2182692"/>
            <a:ext cx="208385" cy="195312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0" name="Summing Junction 39">
            <a:extLst>
              <a:ext uri="{FF2B5EF4-FFF2-40B4-BE49-F238E27FC236}">
                <a16:creationId xmlns:a16="http://schemas.microsoft.com/office/drawing/2014/main" id="{5CCC9379-124D-F602-6731-056CB8A6B51A}"/>
              </a:ext>
            </a:extLst>
          </p:cNvPr>
          <p:cNvSpPr/>
          <p:nvPr/>
        </p:nvSpPr>
        <p:spPr>
          <a:xfrm>
            <a:off x="9493756" y="2309919"/>
            <a:ext cx="208385" cy="195312"/>
          </a:xfrm>
          <a:prstGeom prst="flowChartSummingJunction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B3C31416-E215-922B-6580-35838612A958}"/>
              </a:ext>
            </a:extLst>
          </p:cNvPr>
          <p:cNvSpPr/>
          <p:nvPr/>
        </p:nvSpPr>
        <p:spPr>
          <a:xfrm>
            <a:off x="9445625" y="2182692"/>
            <a:ext cx="158750" cy="240662"/>
          </a:xfrm>
          <a:custGeom>
            <a:avLst/>
            <a:gdLst>
              <a:gd name="connsiteX0" fmla="*/ 0 w 158750"/>
              <a:gd name="connsiteY0" fmla="*/ 114300 h 260350"/>
              <a:gd name="connsiteX1" fmla="*/ 158750 w 158750"/>
              <a:gd name="connsiteY1" fmla="*/ 260350 h 260350"/>
              <a:gd name="connsiteX2" fmla="*/ 85725 w 158750"/>
              <a:gd name="connsiteY2" fmla="*/ 0 h 260350"/>
              <a:gd name="connsiteX3" fmla="*/ 0 w 158750"/>
              <a:gd name="connsiteY3" fmla="*/ 114300 h 26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750" h="260350">
                <a:moveTo>
                  <a:pt x="0" y="114300"/>
                </a:moveTo>
                <a:lnTo>
                  <a:pt x="158750" y="260350"/>
                </a:lnTo>
                <a:lnTo>
                  <a:pt x="85725" y="0"/>
                </a:lnTo>
                <a:lnTo>
                  <a:pt x="0" y="114300"/>
                </a:lnTo>
                <a:close/>
              </a:path>
            </a:pathLst>
          </a:custGeom>
          <a:solidFill>
            <a:srgbClr val="E30613"/>
          </a:solidFill>
          <a:ln>
            <a:solidFill>
              <a:srgbClr val="E306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BFFFEF8-8CEE-EBBB-3BC8-39A2E9431AD0}"/>
              </a:ext>
            </a:extLst>
          </p:cNvPr>
          <p:cNvSpPr/>
          <p:nvPr/>
        </p:nvSpPr>
        <p:spPr>
          <a:xfrm>
            <a:off x="9105208" y="3493582"/>
            <a:ext cx="1864057" cy="119118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6782D158-E18C-459F-2EAA-DEF63B1F8CD9}"/>
              </a:ext>
            </a:extLst>
          </p:cNvPr>
          <p:cNvSpPr/>
          <p:nvPr/>
        </p:nvSpPr>
        <p:spPr>
          <a:xfrm>
            <a:off x="9477900" y="3940846"/>
            <a:ext cx="158750" cy="240662"/>
          </a:xfrm>
          <a:custGeom>
            <a:avLst/>
            <a:gdLst>
              <a:gd name="connsiteX0" fmla="*/ 0 w 158750"/>
              <a:gd name="connsiteY0" fmla="*/ 114300 h 260350"/>
              <a:gd name="connsiteX1" fmla="*/ 158750 w 158750"/>
              <a:gd name="connsiteY1" fmla="*/ 260350 h 260350"/>
              <a:gd name="connsiteX2" fmla="*/ 85725 w 158750"/>
              <a:gd name="connsiteY2" fmla="*/ 0 h 260350"/>
              <a:gd name="connsiteX3" fmla="*/ 0 w 158750"/>
              <a:gd name="connsiteY3" fmla="*/ 114300 h 26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750" h="260350">
                <a:moveTo>
                  <a:pt x="0" y="114300"/>
                </a:moveTo>
                <a:lnTo>
                  <a:pt x="158750" y="260350"/>
                </a:lnTo>
                <a:lnTo>
                  <a:pt x="85725" y="0"/>
                </a:lnTo>
                <a:lnTo>
                  <a:pt x="0" y="114300"/>
                </a:lnTo>
                <a:close/>
              </a:path>
            </a:pathLst>
          </a:custGeom>
          <a:solidFill>
            <a:srgbClr val="E30613"/>
          </a:solidFill>
          <a:ln>
            <a:solidFill>
              <a:srgbClr val="E3061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206A9661-105F-8B17-FE23-CE77AE004733}"/>
              </a:ext>
            </a:extLst>
          </p:cNvPr>
          <p:cNvSpPr/>
          <p:nvPr/>
        </p:nvSpPr>
        <p:spPr>
          <a:xfrm rot="15743091">
            <a:off x="9620140" y="3940846"/>
            <a:ext cx="158750" cy="240662"/>
          </a:xfrm>
          <a:custGeom>
            <a:avLst/>
            <a:gdLst>
              <a:gd name="connsiteX0" fmla="*/ 0 w 158750"/>
              <a:gd name="connsiteY0" fmla="*/ 114300 h 260350"/>
              <a:gd name="connsiteX1" fmla="*/ 158750 w 158750"/>
              <a:gd name="connsiteY1" fmla="*/ 260350 h 260350"/>
              <a:gd name="connsiteX2" fmla="*/ 85725 w 158750"/>
              <a:gd name="connsiteY2" fmla="*/ 0 h 260350"/>
              <a:gd name="connsiteX3" fmla="*/ 0 w 158750"/>
              <a:gd name="connsiteY3" fmla="*/ 114300 h 26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8750" h="260350">
                <a:moveTo>
                  <a:pt x="0" y="114300"/>
                </a:moveTo>
                <a:lnTo>
                  <a:pt x="158750" y="260350"/>
                </a:lnTo>
                <a:lnTo>
                  <a:pt x="85725" y="0"/>
                </a:lnTo>
                <a:lnTo>
                  <a:pt x="0" y="114300"/>
                </a:lnTo>
                <a:close/>
              </a:path>
            </a:pathLst>
          </a:custGeom>
          <a:solidFill>
            <a:srgbClr val="749719"/>
          </a:solidFill>
          <a:ln>
            <a:solidFill>
              <a:srgbClr val="74971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D9D9838-BBB4-3C57-9697-D0B8D52B2CC6}"/>
              </a:ext>
            </a:extLst>
          </p:cNvPr>
          <p:cNvSpPr txBox="1"/>
          <p:nvPr/>
        </p:nvSpPr>
        <p:spPr>
          <a:xfrm>
            <a:off x="9291714" y="3709085"/>
            <a:ext cx="662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E1C1EBC-9F9B-20A8-F3EC-A4303CB1C3E4}"/>
              </a:ext>
            </a:extLst>
          </p:cNvPr>
          <p:cNvSpPr txBox="1"/>
          <p:nvPr/>
        </p:nvSpPr>
        <p:spPr>
          <a:xfrm>
            <a:off x="9557230" y="3709085"/>
            <a:ext cx="396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223740A-2ADF-018F-B41C-DD097D6C721F}"/>
              </a:ext>
            </a:extLst>
          </p:cNvPr>
          <p:cNvSpPr txBox="1"/>
          <p:nvPr/>
        </p:nvSpPr>
        <p:spPr>
          <a:xfrm>
            <a:off x="9834819" y="3659439"/>
            <a:ext cx="396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…</a:t>
            </a:r>
          </a:p>
        </p:txBody>
      </p:sp>
      <p:sp>
        <p:nvSpPr>
          <p:cNvPr id="48" name="Down Arrow 47">
            <a:extLst>
              <a:ext uri="{FF2B5EF4-FFF2-40B4-BE49-F238E27FC236}">
                <a16:creationId xmlns:a16="http://schemas.microsoft.com/office/drawing/2014/main" id="{AAA96213-67A4-8D91-7C8A-5D9ACD83C29F}"/>
              </a:ext>
            </a:extLst>
          </p:cNvPr>
          <p:cNvSpPr/>
          <p:nvPr/>
        </p:nvSpPr>
        <p:spPr>
          <a:xfrm>
            <a:off x="9716145" y="3006243"/>
            <a:ext cx="345576" cy="384248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D5A4813-915F-E7E6-051D-938EAB79B284}"/>
              </a:ext>
            </a:extLst>
          </p:cNvPr>
          <p:cNvSpPr/>
          <p:nvPr/>
        </p:nvSpPr>
        <p:spPr>
          <a:xfrm>
            <a:off x="8897601" y="3006243"/>
            <a:ext cx="2504041" cy="35624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E476D9-760D-B63D-0BC9-029B7252C5A7}"/>
              </a:ext>
            </a:extLst>
          </p:cNvPr>
          <p:cNvSpPr txBox="1"/>
          <p:nvPr/>
        </p:nvSpPr>
        <p:spPr>
          <a:xfrm>
            <a:off x="5125430" y="2369244"/>
            <a:ext cx="15708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Trial 5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Trial 42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  <a:p>
            <a:r>
              <a:rPr lang="en-CH" dirty="0"/>
              <a:t>Trial 201</a:t>
            </a:r>
          </a:p>
        </p:txBody>
      </p:sp>
    </p:spTree>
    <p:extLst>
      <p:ext uri="{BB962C8B-B14F-4D97-AF65-F5344CB8AC3E}">
        <p14:creationId xmlns:p14="http://schemas.microsoft.com/office/powerpoint/2010/main" val="1214120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4CF41-F9FB-9B33-2591-F99E6FD86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373C9EE-7080-A4D9-21E0-39BAC45A8767}"/>
              </a:ext>
            </a:extLst>
          </p:cNvPr>
          <p:cNvSpPr/>
          <p:nvPr/>
        </p:nvSpPr>
        <p:spPr>
          <a:xfrm>
            <a:off x="0" y="-101600"/>
            <a:ext cx="12192000" cy="71845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59AD764-3958-9779-311F-5DAB0CBC60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3319" t="12906" r="36173" b="75378"/>
          <a:stretch>
            <a:fillRect/>
          </a:stretch>
        </p:blipFill>
        <p:spPr>
          <a:xfrm>
            <a:off x="285027" y="1004711"/>
            <a:ext cx="11310064" cy="2170289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B5FB714A-5D9A-1547-74D1-8498EDEDB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64173" t="12906" r="5318" b="75378"/>
          <a:stretch>
            <a:fillRect/>
          </a:stretch>
        </p:blipFill>
        <p:spPr>
          <a:xfrm>
            <a:off x="261581" y="4281311"/>
            <a:ext cx="11310064" cy="217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97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6CA012C-ADA2-9AD2-6CE1-7AE033B53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Number form</a:t>
            </a:r>
            <a:r>
              <a:rPr lang="en-CH" dirty="0">
                <a:solidFill>
                  <a:srgbClr val="FF0000"/>
                </a:solidFill>
              </a:rPr>
              <a:t>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40465E-57D8-3012-2DFF-0ECFDEDE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16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0C74E94-C20D-01F7-B7DE-D5DCAA8C95B2}"/>
              </a:ext>
            </a:extLst>
          </p:cNvPr>
          <p:cNvSpPr>
            <a:spLocks noGrp="1"/>
          </p:cNvSpPr>
          <p:nvPr>
            <p:ph sz="half" idx="19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b="1" dirty="0">
                <a:solidFill>
                  <a:srgbClr val="00B050"/>
                </a:solidFill>
              </a:rPr>
              <a:t>Non-synesthetes:</a:t>
            </a:r>
          </a:p>
          <a:p>
            <a:pPr marL="501750" lvl="1" indent="-285750"/>
            <a:r>
              <a:rPr lang="en-CH" dirty="0"/>
              <a:t>Mental Number Line </a:t>
            </a:r>
          </a:p>
          <a:p>
            <a:pPr marL="717750" lvl="2" indent="-285750"/>
            <a:r>
              <a:rPr lang="en-CH" dirty="0"/>
              <a:t>Oriented, i.e. left: small numbers, right large numbers (depending on reading direction)</a:t>
            </a:r>
          </a:p>
          <a:p>
            <a:pPr marL="717750" lvl="2" indent="-285750"/>
            <a:r>
              <a:rPr lang="en-CH" dirty="0"/>
              <a:t>Logarithmically compressed for larger numbers</a:t>
            </a:r>
          </a:p>
          <a:p>
            <a:pPr marL="717750" lvl="2" indent="-285750"/>
            <a:endParaRPr lang="en-CH" dirty="0"/>
          </a:p>
          <a:p>
            <a:endParaRPr lang="en-CH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CFFB0D3-030A-0321-FB45-80E0B3F13F4F}"/>
              </a:ext>
            </a:extLst>
          </p:cNvPr>
          <p:cNvSpPr>
            <a:spLocks noGrp="1"/>
          </p:cNvSpPr>
          <p:nvPr>
            <p:ph sz="half" idx="20"/>
          </p:nvPr>
        </p:nvSpPr>
        <p:spPr/>
        <p:txBody>
          <a:bodyPr/>
          <a:lstStyle/>
          <a:p>
            <a:r>
              <a:rPr lang="en-CH" b="1" dirty="0">
                <a:solidFill>
                  <a:srgbClr val="FF0000"/>
                </a:solidFill>
              </a:rPr>
              <a:t>Synesthetes: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dirty="0"/>
              <a:t>Idiosyncrathic</a:t>
            </a:r>
          </a:p>
          <a:p>
            <a:pPr marL="501750" lvl="1" indent="-285750"/>
            <a:r>
              <a:rPr lang="en-CH" dirty="0"/>
              <a:t>Jump</a:t>
            </a:r>
          </a:p>
          <a:p>
            <a:pPr marL="501750" lvl="1" indent="-285750"/>
            <a:r>
              <a:rPr lang="en-CH" dirty="0"/>
              <a:t>Curbe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pic>
        <p:nvPicPr>
          <p:cNvPr id="10" name="Picture 2" descr="Mental number line.  ">
            <a:extLst>
              <a:ext uri="{FF2B5EF4-FFF2-40B4-BE49-F238E27FC236}">
                <a16:creationId xmlns:a16="http://schemas.microsoft.com/office/drawing/2014/main" id="{31108869-B0A0-FE1F-5966-C4AAC1FBDD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195" y="4525414"/>
            <a:ext cx="5243728" cy="1665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512A0B48-3762-6F43-77FA-B0E15D5D087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49" r="2498"/>
          <a:stretch/>
        </p:blipFill>
        <p:spPr bwMode="auto">
          <a:xfrm>
            <a:off x="6906908" y="4367285"/>
            <a:ext cx="4277752" cy="1981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3E554464-5206-5A95-E549-900756C42B41}"/>
              </a:ext>
            </a:extLst>
          </p:cNvPr>
          <p:cNvSpPr txBox="1">
            <a:spLocks/>
          </p:cNvSpPr>
          <p:nvPr/>
        </p:nvSpPr>
        <p:spPr>
          <a:xfrm>
            <a:off x="385763" y="1714882"/>
            <a:ext cx="11418887" cy="5400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6000" indent="-216000" algn="l" defTabSz="2520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tabLst>
                <a:tab pos="252000" algn="l"/>
                <a:tab pos="504000" algn="l"/>
                <a:tab pos="756000" algn="l"/>
                <a:tab pos="1008000" algn="l"/>
              </a:tabLst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2000" indent="-216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8000" indent="-2160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4000" indent="-216000" algn="l" defTabSz="2520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H"/>
              <a:t>RQ: How to differentiate synesthetes and non-synesthetes number-space representations?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1194081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94AE11-94B5-3CDA-46F2-0CE2044F8D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661208E-0896-C311-9583-7550DC131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 differentiates synestetic from non synesthetic experience?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427E67-8E50-D432-9EE7-7EF3A3037C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175475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DA0F6-A3EB-F6F6-55B8-62FD26968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E949105-28E5-0FEE-6B87-2C64ED108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How to “diagnose” synesthesia?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770573-2CBF-3C6F-5D05-E9334471D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0017" y="6483815"/>
            <a:ext cx="1401175" cy="237646"/>
          </a:xfrm>
        </p:spPr>
        <p:txBody>
          <a:bodyPr/>
          <a:lstStyle/>
          <a:p>
            <a:fld id="{B697B8DC-FA31-471C-A0EA-D0E6204BDB0A}" type="slidenum">
              <a:rPr lang="en-US" smtClean="0"/>
              <a:t>18</a:t>
            </a:fld>
            <a:endParaRPr lang="en-US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B6F30F55-0D5F-2FE4-4782-6AF914DC58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069" y="1924806"/>
            <a:ext cx="5140786" cy="4623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CF5E9D8-5389-A54B-A300-70835687AE2D}"/>
              </a:ext>
            </a:extLst>
          </p:cNvPr>
          <p:cNvSpPr/>
          <p:nvPr/>
        </p:nvSpPr>
        <p:spPr>
          <a:xfrm>
            <a:off x="9318805" y="2377709"/>
            <a:ext cx="2599233" cy="11735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ext Placeholder 14">
            <a:extLst>
              <a:ext uri="{FF2B5EF4-FFF2-40B4-BE49-F238E27FC236}">
                <a16:creationId xmlns:a16="http://schemas.microsoft.com/office/drawing/2014/main" id="{DA72B06F-50E7-C590-D109-B4A49C6DD42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96936" y="1245032"/>
            <a:ext cx="11418887" cy="705591"/>
          </a:xfrm>
        </p:spPr>
        <p:txBody>
          <a:bodyPr/>
          <a:lstStyle/>
          <a:p>
            <a:r>
              <a:rPr lang="en-CH" dirty="0"/>
              <a:t>Sequence space synesthesia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EE7EF7-A1A9-4BF1-1FBE-8860955FC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7769" y="2377709"/>
            <a:ext cx="2187076" cy="1263480"/>
          </a:xfrm>
          <a:prstGeom prst="rect">
            <a:avLst/>
          </a:prstGeom>
        </p:spPr>
      </p:pic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6C6848E5-8357-4F67-9AA2-C7980205EDC7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78000" y="2437200"/>
            <a:ext cx="5517732" cy="4014000"/>
          </a:xfrm>
        </p:spPr>
        <p:txBody>
          <a:bodyPr/>
          <a:lstStyle/>
          <a:p>
            <a:r>
              <a:rPr lang="en-CH" sz="1800" dirty="0"/>
              <a:t>Mental Number Line: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dirty="0"/>
              <a:t>Automatic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b="1" dirty="0"/>
              <a:t>Consistency</a:t>
            </a:r>
          </a:p>
          <a:p>
            <a:pPr marL="501750" lvl="1" indent="-285750"/>
            <a:r>
              <a:rPr lang="en-GB" sz="1800" dirty="0"/>
              <a:t>T</a:t>
            </a:r>
            <a:r>
              <a:rPr lang="en-CH" sz="1800" dirty="0"/>
              <a:t>est-retest</a:t>
            </a:r>
          </a:p>
          <a:p>
            <a:pPr marL="501750" lvl="1" indent="-285750"/>
            <a:endParaRPr lang="en-CH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dirty="0"/>
              <a:t>Conscious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dirty="0"/>
              <a:t>Unidirectionality</a:t>
            </a:r>
          </a:p>
          <a:p>
            <a:pPr marL="501750" lvl="1" indent="-285750"/>
            <a:r>
              <a:rPr lang="en-CH" sz="1800" dirty="0"/>
              <a:t>i.e. A </a:t>
            </a:r>
            <a:r>
              <a:rPr lang="en-CH" sz="1800" dirty="0">
                <a:sym typeface="Wingdings" pitchFamily="2" charset="2"/>
              </a:rPr>
              <a:t> Red; Red ↛ </a:t>
            </a:r>
            <a:r>
              <a:rPr lang="en-CH" sz="1800" dirty="0"/>
              <a:t>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1800" dirty="0"/>
              <a:t>Early in Development</a:t>
            </a:r>
          </a:p>
          <a:p>
            <a:pPr marL="501750" lvl="1" indent="-285750"/>
            <a:endParaRPr lang="en-CH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3337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A8602-A89A-8936-D13D-6A7BB0F3E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356FE-78E8-2B0A-5DB8-A1CC85389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Future directions?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91F205-BCF1-10F1-6D7B-14D47C3A9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19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480D18-EB95-BBB5-B5ED-03A4689CAB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E2A344-692D-4789-756A-1E119BD7985B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425483" y="2437200"/>
            <a:ext cx="11379167" cy="401400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000" dirty="0"/>
              <a:t>What is the role of language in synesthesia?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sz="2000" dirty="0"/>
              <a:t>Do sequence space synesthetes number-form depend or vary according to language/script?</a:t>
            </a:r>
          </a:p>
          <a:p>
            <a:pPr marL="501750" lvl="1" indent="-285750"/>
            <a:r>
              <a:rPr lang="en-CH" sz="2000" dirty="0"/>
              <a:t>Reading direction</a:t>
            </a:r>
          </a:p>
          <a:p>
            <a:pPr marL="717750" lvl="2" indent="-285750"/>
            <a:r>
              <a:rPr lang="en-CH" sz="2000" dirty="0"/>
              <a:t>LTR or RTL</a:t>
            </a:r>
          </a:p>
          <a:p>
            <a:pPr marL="501750" lvl="1" indent="-285750"/>
            <a:r>
              <a:rPr lang="en-CH" sz="2000" dirty="0"/>
              <a:t>Script</a:t>
            </a:r>
          </a:p>
          <a:p>
            <a:pPr marL="717750" lvl="2" indent="-285750"/>
            <a:r>
              <a:rPr lang="en-CH" sz="2000" dirty="0"/>
              <a:t>Alphabet, logographic, sign language, invented symbols?</a:t>
            </a:r>
          </a:p>
        </p:txBody>
      </p:sp>
    </p:spTree>
    <p:extLst>
      <p:ext uri="{BB962C8B-B14F-4D97-AF65-F5344CB8AC3E}">
        <p14:creationId xmlns:p14="http://schemas.microsoft.com/office/powerpoint/2010/main" val="2904306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6FE5625-06C6-727B-5EC4-C04D51CA1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What differentiates synestetic from non synesthetic experience?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2CAFD19-010F-050D-2F90-AA58EE3256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Motivations</a:t>
            </a:r>
          </a:p>
        </p:txBody>
      </p:sp>
    </p:spTree>
    <p:extLst>
      <p:ext uri="{BB962C8B-B14F-4D97-AF65-F5344CB8AC3E}">
        <p14:creationId xmlns:p14="http://schemas.microsoft.com/office/powerpoint/2010/main" val="41834660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D4A55A2-49F1-4F0E-E3C3-4D520480D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/>
              <a:t>Vielen Dank für Ihre Aufmerksamkeit!</a:t>
            </a:r>
            <a:br>
              <a:rPr lang="de-CH" noProof="0" dirty="0"/>
            </a:br>
            <a:r>
              <a:rPr lang="de-CH" noProof="0" dirty="0"/>
              <a:t>Merci </a:t>
            </a:r>
            <a:r>
              <a:rPr lang="de-CH" noProof="0" dirty="0" err="1"/>
              <a:t>pour</a:t>
            </a:r>
            <a:r>
              <a:rPr lang="de-CH" noProof="0" dirty="0"/>
              <a:t> </a:t>
            </a:r>
            <a:r>
              <a:rPr lang="de-CH" noProof="0" dirty="0" err="1"/>
              <a:t>votre</a:t>
            </a:r>
            <a:r>
              <a:rPr lang="de-CH" noProof="0" dirty="0"/>
              <a:t> </a:t>
            </a:r>
            <a:r>
              <a:rPr lang="de-CH" noProof="0" dirty="0" err="1"/>
              <a:t>attention</a:t>
            </a:r>
            <a:r>
              <a:rPr lang="de-CH" noProof="0" dirty="0"/>
              <a:t> !</a:t>
            </a:r>
            <a:br>
              <a:rPr lang="de-CH" noProof="0" dirty="0"/>
            </a:br>
            <a:r>
              <a:rPr lang="de-CH" dirty="0" err="1"/>
              <a:t>Thank</a:t>
            </a:r>
            <a:r>
              <a:rPr lang="de-CH" dirty="0"/>
              <a:t> </a:t>
            </a:r>
            <a:r>
              <a:rPr lang="de-CH" dirty="0" err="1"/>
              <a:t>you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attention</a:t>
            </a:r>
            <a:r>
              <a:rPr lang="de-CH" dirty="0"/>
              <a:t>!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0C7BBF97-840C-4E5D-5627-7F4AA21252A5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de-CH" dirty="0"/>
              <a:t>Universitäres Institut akkreditiert nach HFKG</a:t>
            </a:r>
          </a:p>
          <a:p>
            <a:r>
              <a:rPr lang="de-CH" dirty="0"/>
              <a:t>Institut </a:t>
            </a:r>
            <a:r>
              <a:rPr lang="de-CH" dirty="0" err="1"/>
              <a:t>universitaire</a:t>
            </a:r>
            <a:r>
              <a:rPr lang="de-CH" dirty="0"/>
              <a:t> </a:t>
            </a:r>
            <a:r>
              <a:rPr lang="de-CH" dirty="0" err="1"/>
              <a:t>accrédité</a:t>
            </a:r>
            <a:r>
              <a:rPr lang="de-CH" dirty="0"/>
              <a:t> </a:t>
            </a:r>
            <a:r>
              <a:rPr lang="de-CH" dirty="0" err="1"/>
              <a:t>selon</a:t>
            </a:r>
            <a:r>
              <a:rPr lang="de-CH" dirty="0"/>
              <a:t> la LEHE</a:t>
            </a:r>
          </a:p>
        </p:txBody>
      </p:sp>
    </p:spTree>
    <p:extLst>
      <p:ext uri="{BB962C8B-B14F-4D97-AF65-F5344CB8AC3E}">
        <p14:creationId xmlns:p14="http://schemas.microsoft.com/office/powerpoint/2010/main" val="1259973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40A828-3199-E28A-FD7D-581EC5DB2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A3B34B-401F-F881-DF11-BA9FB512E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How to “diagnose” grapheme-colour synesthesia?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757DF4-DFB8-A7B1-472E-ADBCE1482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3</a:t>
            </a:fld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AC9F330-B36A-466F-9662-5CB735C067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92113" y="1242292"/>
            <a:ext cx="11418887" cy="705591"/>
          </a:xfrm>
        </p:spPr>
        <p:txBody>
          <a:bodyPr/>
          <a:lstStyle/>
          <a:p>
            <a:r>
              <a:rPr lang="en-CH" dirty="0"/>
              <a:t>Grapheme-color synesthesia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8067BC-995B-AD9F-438F-7D621F43CF21}"/>
              </a:ext>
            </a:extLst>
          </p:cNvPr>
          <p:cNvSpPr/>
          <p:nvPr/>
        </p:nvSpPr>
        <p:spPr>
          <a:xfrm>
            <a:off x="9129010" y="2503580"/>
            <a:ext cx="612583" cy="1646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F621076-97D0-C60D-76C6-CCAAF47F2F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82415" y="3632095"/>
            <a:ext cx="1813747" cy="13195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346E85B-8A53-E859-2823-C174B9DB05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5388" y="5132008"/>
            <a:ext cx="1811853" cy="131959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BDA9795-A005-CBC9-5357-3FDDD2F7BA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4310" y="2008454"/>
            <a:ext cx="1811852" cy="131959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26706B1-D052-AFEE-F481-CDF961DB848D}"/>
              </a:ext>
            </a:extLst>
          </p:cNvPr>
          <p:cNvSpPr txBox="1"/>
          <p:nvPr/>
        </p:nvSpPr>
        <p:spPr>
          <a:xfrm>
            <a:off x="5063753" y="2585915"/>
            <a:ext cx="1016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Trial 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61562A-F95A-E876-CD50-34FA57F3035B}"/>
              </a:ext>
            </a:extLst>
          </p:cNvPr>
          <p:cNvSpPr txBox="1"/>
          <p:nvPr/>
        </p:nvSpPr>
        <p:spPr>
          <a:xfrm>
            <a:off x="4973727" y="4107224"/>
            <a:ext cx="1016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Trial 34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07F69E1-81E2-21A9-6BF2-3AC08F90721A}"/>
              </a:ext>
            </a:extLst>
          </p:cNvPr>
          <p:cNvSpPr txBox="1"/>
          <p:nvPr/>
        </p:nvSpPr>
        <p:spPr>
          <a:xfrm>
            <a:off x="4827556" y="5498991"/>
            <a:ext cx="1348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Trial 185</a:t>
            </a:r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59C67FAC-1D8E-1A6F-C30A-A59AC32C8508}"/>
              </a:ext>
            </a:extLst>
          </p:cNvPr>
          <p:cNvSpPr/>
          <p:nvPr/>
        </p:nvSpPr>
        <p:spPr>
          <a:xfrm>
            <a:off x="8285018" y="2008454"/>
            <a:ext cx="612583" cy="444274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D42EB3-B264-F622-38C9-E45B7A8E9DBA}"/>
              </a:ext>
            </a:extLst>
          </p:cNvPr>
          <p:cNvSpPr txBox="1"/>
          <p:nvPr/>
        </p:nvSpPr>
        <p:spPr>
          <a:xfrm>
            <a:off x="9086456" y="3491163"/>
            <a:ext cx="27181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Euclidean distance between the colors determines consistency of letter A</a:t>
            </a:r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D077D981-87B7-F1AE-E914-98559AFAF0BA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78000" y="2437200"/>
            <a:ext cx="5517732" cy="4014000"/>
          </a:xfrm>
        </p:spPr>
        <p:txBody>
          <a:bodyPr/>
          <a:lstStyle/>
          <a:p>
            <a:pPr marL="285750" indent="-285750"/>
            <a:r>
              <a:rPr lang="en-CH" sz="1800" dirty="0"/>
              <a:t>5 criteria:</a:t>
            </a:r>
          </a:p>
          <a:p>
            <a:pPr marL="501750" lvl="1" indent="-285750"/>
            <a:r>
              <a:rPr lang="en-CH" sz="1800" dirty="0"/>
              <a:t>Unidirectionality</a:t>
            </a:r>
          </a:p>
          <a:p>
            <a:pPr marL="717750" lvl="2" indent="-285750"/>
            <a:r>
              <a:rPr lang="en-CH" sz="1800" dirty="0"/>
              <a:t>i.e. A </a:t>
            </a:r>
            <a:r>
              <a:rPr lang="en-CH" sz="1800" dirty="0">
                <a:sym typeface="Wingdings" pitchFamily="2" charset="2"/>
              </a:rPr>
              <a:t> Red; Red ↛ </a:t>
            </a:r>
            <a:r>
              <a:rPr lang="en-CH" sz="1800" dirty="0"/>
              <a:t>A</a:t>
            </a:r>
          </a:p>
          <a:p>
            <a:pPr marL="501750" lvl="1" indent="-285750"/>
            <a:r>
              <a:rPr lang="en-CH" sz="1800" dirty="0"/>
              <a:t>Conscious</a:t>
            </a:r>
          </a:p>
          <a:p>
            <a:pPr marL="501750" lvl="1" indent="-285750"/>
            <a:r>
              <a:rPr lang="en-CH" sz="1800" dirty="0"/>
              <a:t>Automatic</a:t>
            </a:r>
          </a:p>
          <a:p>
            <a:pPr marL="501750" lvl="1" indent="-285750"/>
            <a:r>
              <a:rPr lang="en-CH" sz="1800" dirty="0"/>
              <a:t>Early in Development</a:t>
            </a:r>
          </a:p>
          <a:p>
            <a:pPr marL="501750" lvl="1" indent="-285750"/>
            <a:r>
              <a:rPr lang="en-CH" sz="1800" b="1" dirty="0"/>
              <a:t>Consistency</a:t>
            </a:r>
          </a:p>
          <a:p>
            <a:pPr marL="717750" lvl="2" indent="-285750"/>
            <a:r>
              <a:rPr lang="en-GB" sz="1800" dirty="0"/>
              <a:t>T</a:t>
            </a:r>
            <a:r>
              <a:rPr lang="en-CH" sz="1800" dirty="0"/>
              <a:t>est-retest</a:t>
            </a:r>
          </a:p>
          <a:p>
            <a:pPr lvl="1" indent="0">
              <a:buNone/>
            </a:pPr>
            <a:endParaRPr lang="en-CH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E52EF6-D5CB-73D2-21F1-1E35CE0F4562}"/>
              </a:ext>
            </a:extLst>
          </p:cNvPr>
          <p:cNvSpPr/>
          <p:nvPr/>
        </p:nvSpPr>
        <p:spPr>
          <a:xfrm>
            <a:off x="4827556" y="1828800"/>
            <a:ext cx="6983444" cy="4981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9338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F146D0-8FE1-5C4A-A6BE-0A7F7D09B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2B8DDE-6AB9-DB6E-80A1-D7B23C10D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Consistency test </a:t>
            </a:r>
            <a:r>
              <a:rPr lang="en-CH" i="1" dirty="0"/>
              <a:t>vs </a:t>
            </a:r>
            <a:r>
              <a:rPr lang="en-CH" dirty="0"/>
              <a:t>self-report</a:t>
            </a:r>
            <a:endParaRPr lang="en-CH" i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238F89-7EFA-8F25-2450-048ABC1E9F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The present paper</a:t>
            </a:r>
          </a:p>
        </p:txBody>
      </p:sp>
    </p:spTree>
    <p:extLst>
      <p:ext uri="{BB962C8B-B14F-4D97-AF65-F5344CB8AC3E}">
        <p14:creationId xmlns:p14="http://schemas.microsoft.com/office/powerpoint/2010/main" val="3401081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A03572F-1555-0E21-CE01-42CA48303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Self-report </a:t>
            </a:r>
            <a:r>
              <a:rPr lang="en-CH" i="1" dirty="0"/>
              <a:t>vs</a:t>
            </a:r>
            <a:r>
              <a:rPr lang="en-CH" dirty="0"/>
              <a:t> consistency test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CB71E629-59C2-FD4D-B804-EBFD9DFB5FE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C93484E-201E-52D6-738D-BF07E52080BD}"/>
              </a:ext>
            </a:extLst>
          </p:cNvPr>
          <p:cNvSpPr>
            <a:spLocks noGrp="1"/>
          </p:cNvSpPr>
          <p:nvPr>
            <p:ph sz="half" idx="19"/>
          </p:nvPr>
        </p:nvSpPr>
        <p:spPr/>
        <p:txBody>
          <a:bodyPr/>
          <a:lstStyle/>
          <a:p>
            <a:r>
              <a:rPr lang="en-CH" b="1" dirty="0"/>
              <a:t>Self reported questionnaire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986B976-D0DD-CCEF-F449-8B70BA9B937F}"/>
              </a:ext>
            </a:extLst>
          </p:cNvPr>
          <p:cNvSpPr>
            <a:spLocks noGrp="1"/>
          </p:cNvSpPr>
          <p:nvPr>
            <p:ph sz="half" idx="20"/>
          </p:nvPr>
        </p:nvSpPr>
        <p:spPr/>
        <p:txBody>
          <a:bodyPr/>
          <a:lstStyle/>
          <a:p>
            <a:r>
              <a:rPr lang="en-CH" b="1" dirty="0"/>
              <a:t>Consistency test</a:t>
            </a:r>
          </a:p>
          <a:p>
            <a:endParaRPr lang="en-CH" dirty="0"/>
          </a:p>
          <a:p>
            <a:r>
              <a:rPr lang="en-CH" dirty="0"/>
              <a:t>“What synesthetic colour does this grapheme elciti?”</a:t>
            </a:r>
          </a:p>
          <a:p>
            <a:endParaRPr lang="en-CH" dirty="0"/>
          </a:p>
          <a:p>
            <a:endParaRPr lang="en-CH" dirty="0"/>
          </a:p>
        </p:txBody>
      </p:sp>
      <p:pic>
        <p:nvPicPr>
          <p:cNvPr id="7172" name="Picture 4" descr="Color wheel - Wikipedia">
            <a:extLst>
              <a:ext uri="{FF2B5EF4-FFF2-40B4-BE49-F238E27FC236}">
                <a16:creationId xmlns:a16="http://schemas.microsoft.com/office/drawing/2014/main" id="{D0998312-E529-5E09-5847-B8F50A61F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4746" y="3465546"/>
            <a:ext cx="2985654" cy="298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0DBBEC3E-764E-C214-F03F-8953C58810EE}"/>
              </a:ext>
            </a:extLst>
          </p:cNvPr>
          <p:cNvSpPr/>
          <p:nvPr/>
        </p:nvSpPr>
        <p:spPr>
          <a:xfrm>
            <a:off x="8247573" y="3878373"/>
            <a:ext cx="2160000" cy="216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F55DD4-3FC5-3AE0-60C1-4DC0222FEEB5}"/>
              </a:ext>
            </a:extLst>
          </p:cNvPr>
          <p:cNvSpPr txBox="1"/>
          <p:nvPr/>
        </p:nvSpPr>
        <p:spPr>
          <a:xfrm>
            <a:off x="8901835" y="4296653"/>
            <a:ext cx="16071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80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65BF1D0-5680-386E-9918-4525226B9829}"/>
              </a:ext>
            </a:extLst>
          </p:cNvPr>
          <p:cNvSpPr/>
          <p:nvPr/>
        </p:nvSpPr>
        <p:spPr>
          <a:xfrm>
            <a:off x="9087348" y="3600381"/>
            <a:ext cx="306034" cy="31865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pic>
        <p:nvPicPr>
          <p:cNvPr id="24" name="Picture 23" descr="A white sheet with black text&#10;&#10;AI-generated content may be incorrect.">
            <a:extLst>
              <a:ext uri="{FF2B5EF4-FFF2-40B4-BE49-F238E27FC236}">
                <a16:creationId xmlns:a16="http://schemas.microsoft.com/office/drawing/2014/main" id="{C9F05939-1415-E9DB-AA5F-3D269A89BE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97" y="3108014"/>
            <a:ext cx="5541935" cy="2377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65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E809F-8874-9CE3-E554-D7D1B1FD7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EDCF8F-97CD-3285-22F5-D2092C5BC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Self-report </a:t>
            </a:r>
            <a:r>
              <a:rPr lang="en-CH" i="1" dirty="0"/>
              <a:t>vs</a:t>
            </a:r>
            <a:r>
              <a:rPr lang="en-CH" dirty="0"/>
              <a:t> consistency test.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3AD4EA4-5F1F-F381-8FF2-F5FC62CCE33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CH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58402C0-999A-757D-2AB0-1024B8ED69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941263"/>
              </p:ext>
            </p:extLst>
          </p:nvPr>
        </p:nvGraphicFramePr>
        <p:xfrm>
          <a:off x="6275388" y="2436989"/>
          <a:ext cx="5529262" cy="35662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87650">
                  <a:extLst>
                    <a:ext uri="{9D8B030D-6E8A-4147-A177-3AD203B41FA5}">
                      <a16:colId xmlns:a16="http://schemas.microsoft.com/office/drawing/2014/main" val="3453280967"/>
                    </a:ext>
                  </a:extLst>
                </a:gridCol>
                <a:gridCol w="1116683">
                  <a:extLst>
                    <a:ext uri="{9D8B030D-6E8A-4147-A177-3AD203B41FA5}">
                      <a16:colId xmlns:a16="http://schemas.microsoft.com/office/drawing/2014/main" val="1613404750"/>
                    </a:ext>
                  </a:extLst>
                </a:gridCol>
                <a:gridCol w="1798421">
                  <a:extLst>
                    <a:ext uri="{9D8B030D-6E8A-4147-A177-3AD203B41FA5}">
                      <a16:colId xmlns:a16="http://schemas.microsoft.com/office/drawing/2014/main" val="3664086979"/>
                    </a:ext>
                  </a:extLst>
                </a:gridCol>
                <a:gridCol w="1826508">
                  <a:extLst>
                    <a:ext uri="{9D8B030D-6E8A-4147-A177-3AD203B41FA5}">
                      <a16:colId xmlns:a16="http://schemas.microsoft.com/office/drawing/2014/main" val="2739932275"/>
                    </a:ext>
                  </a:extLst>
                </a:gridCol>
              </a:tblGrid>
              <a:tr h="528872">
                <a:tc rowSpan="2" gridSpan="2">
                  <a:txBody>
                    <a:bodyPr/>
                    <a:lstStyle/>
                    <a:p>
                      <a:pPr algn="ctr"/>
                      <a:endParaRPr lang="en-CH" sz="2000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 h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H" sz="2000" dirty="0"/>
                        <a:t>Consistency test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3547514"/>
                  </a:ext>
                </a:extLst>
              </a:tr>
              <a:tr h="558794">
                <a:tc gridSpan="2" v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2000" dirty="0"/>
                        <a:t>Pass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2000" dirty="0"/>
                        <a:t>Fail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480962"/>
                  </a:ext>
                </a:extLst>
              </a:tr>
              <a:tr h="1348572">
                <a:tc rowSpan="2">
                  <a:txBody>
                    <a:bodyPr/>
                    <a:lstStyle/>
                    <a:p>
                      <a:pPr algn="ctr"/>
                      <a:r>
                        <a:rPr lang="en-CH" sz="2000" dirty="0"/>
                        <a:t>Self-report</a:t>
                      </a:r>
                    </a:p>
                    <a:p>
                      <a:pPr algn="ctr"/>
                      <a:r>
                        <a:rPr lang="en-CH" sz="2000" dirty="0"/>
                        <a:t>questionnaire</a:t>
                      </a:r>
                    </a:p>
                  </a:txBody>
                  <a:tcPr vert="vert27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2000" dirty="0"/>
                        <a:t>Pass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2000" i="1" dirty="0"/>
                        <a:t>Consistent</a:t>
                      </a:r>
                    </a:p>
                    <a:p>
                      <a:pPr algn="ctr"/>
                      <a:r>
                        <a:rPr lang="en-CH" sz="2000" dirty="0"/>
                        <a:t>Synesthete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Inconsistent </a:t>
                      </a:r>
                      <a:r>
                        <a:rPr lang="en-GB" sz="2000" dirty="0"/>
                        <a:t>synesthetes</a:t>
                      </a:r>
                      <a:endParaRPr lang="en-CH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5458214"/>
                  </a:ext>
                </a:extLst>
              </a:tr>
              <a:tr h="1130018">
                <a:tc v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2000" dirty="0"/>
                        <a:t>Fail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2000" i="1" dirty="0"/>
                        <a:t>Consistent</a:t>
                      </a:r>
                      <a:r>
                        <a:rPr lang="en-CH" sz="2000" dirty="0"/>
                        <a:t> non synesthetes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H" sz="2000" dirty="0"/>
                        <a:t>Non-synesthete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3640353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96A91306-F8E4-E915-E50A-3FF3912904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7720"/>
          <a:stretch>
            <a:fillRect/>
          </a:stretch>
        </p:blipFill>
        <p:spPr>
          <a:xfrm>
            <a:off x="134233" y="1987869"/>
            <a:ext cx="5916611" cy="407875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09207E-9516-01A9-CFFD-60B0DB2037EC}"/>
              </a:ext>
            </a:extLst>
          </p:cNvPr>
          <p:cNvSpPr txBox="1"/>
          <p:nvPr/>
        </p:nvSpPr>
        <p:spPr>
          <a:xfrm>
            <a:off x="3377105" y="6003245"/>
            <a:ext cx="4062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Rothen et al., 2016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7CA92D-FEC3-BB74-7C49-01E727CC4A8C}"/>
              </a:ext>
            </a:extLst>
          </p:cNvPr>
          <p:cNvSpPr txBox="1"/>
          <p:nvPr/>
        </p:nvSpPr>
        <p:spPr>
          <a:xfrm>
            <a:off x="9904198" y="5983558"/>
            <a:ext cx="2755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Root et al., 2025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E55A158-1162-74C7-2A89-C2F3D5D053E8}"/>
                  </a:ext>
                </a:extLst>
              </p14:cNvPr>
              <p14:cNvContentPartPr/>
              <p14:nvPr/>
            </p14:nvContentPartPr>
            <p14:xfrm>
              <a:off x="2610720" y="3907080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E55A158-1162-74C7-2A89-C2F3D5D053E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01360" y="389772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3C3FDA4F-A9C7-78D3-1F83-4C4D2D44A803}"/>
              </a:ext>
            </a:extLst>
          </p:cNvPr>
          <p:cNvSpPr/>
          <p:nvPr/>
        </p:nvSpPr>
        <p:spPr>
          <a:xfrm>
            <a:off x="6096000" y="2054578"/>
            <a:ext cx="5715000" cy="4755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70412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EFE1A90-4F08-1591-9BDE-5CBAB8492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4 studies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3D420D-40C6-9B0A-4CE7-79D6B2D49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7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F772604-921E-71DF-F7DC-6D661972D7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A649876-EF57-B8E8-1892-55F6142F0BE2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solidFill>
            <a:srgbClr val="F7C5DD"/>
          </a:solidFill>
        </p:spPr>
        <p:txBody>
          <a:bodyPr>
            <a:normAutofit/>
          </a:bodyPr>
          <a:lstStyle/>
          <a:p>
            <a:r>
              <a:rPr lang="en-CH" sz="2000" b="1" dirty="0"/>
              <a:t>Study 1</a:t>
            </a:r>
          </a:p>
          <a:p>
            <a:pPr marL="133350" indent="-88900"/>
            <a:r>
              <a:rPr lang="en-GB" sz="2000" i="1" dirty="0"/>
              <a:t>“test the generalizability of the [...] 135.3 cutoff score</a:t>
            </a:r>
            <a:r>
              <a:rPr lang="en-GB" sz="2000" dirty="0"/>
              <a:t>”</a:t>
            </a:r>
            <a:endParaRPr lang="en-CH" sz="20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26931A6-6672-5F84-7E28-60FB49BB57ED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solidFill>
            <a:srgbClr val="FEDEA9"/>
          </a:solidFill>
        </p:spPr>
        <p:txBody>
          <a:bodyPr>
            <a:normAutofit/>
          </a:bodyPr>
          <a:lstStyle/>
          <a:p>
            <a:r>
              <a:rPr lang="en-CH" sz="2000" b="1" dirty="0"/>
              <a:t>Study 3 </a:t>
            </a:r>
          </a:p>
          <a:p>
            <a:pPr marL="44450" indent="-44450"/>
            <a:r>
              <a:rPr lang="en-GB" sz="2000" i="1" dirty="0"/>
              <a:t>“validity of self-report as the sole diagnostic criterion for </a:t>
            </a:r>
            <a:r>
              <a:rPr lang="en-GB" sz="2000" i="1" dirty="0" err="1"/>
              <a:t>synesthesia</a:t>
            </a:r>
            <a:r>
              <a:rPr lang="en-GB" sz="2000" dirty="0"/>
              <a:t>.”</a:t>
            </a:r>
            <a:endParaRPr lang="en-CH" sz="20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BD52190-EEBB-1614-C57B-7D2F82D93F58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solidFill>
            <a:srgbClr val="E4EBB1"/>
          </a:solidFill>
        </p:spPr>
        <p:txBody>
          <a:bodyPr>
            <a:normAutofit/>
          </a:bodyPr>
          <a:lstStyle/>
          <a:p>
            <a:r>
              <a:rPr lang="en-CH" sz="2000" b="1" dirty="0"/>
              <a:t>Study 4</a:t>
            </a:r>
          </a:p>
          <a:p>
            <a:pPr marL="88900" indent="-88900"/>
            <a:r>
              <a:rPr lang="en-GB" sz="2000" i="1" dirty="0"/>
              <a:t>“[…] effects of the raw (continuous) consistency score, […]”</a:t>
            </a:r>
            <a:endParaRPr lang="en-CH" sz="2000" i="1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CAF38D4-92E5-D9DA-37F7-609C89619456}"/>
              </a:ext>
            </a:extLst>
          </p:cNvPr>
          <p:cNvSpPr>
            <a:spLocks noGrp="1"/>
          </p:cNvSpPr>
          <p:nvPr>
            <p:ph sz="half" idx="22"/>
          </p:nvPr>
        </p:nvSpPr>
        <p:spPr>
          <a:solidFill>
            <a:srgbClr val="F8BAA2"/>
          </a:solidFill>
        </p:spPr>
        <p:txBody>
          <a:bodyPr>
            <a:normAutofit/>
          </a:bodyPr>
          <a:lstStyle/>
          <a:p>
            <a:r>
              <a:rPr lang="en-CH" sz="2000" b="1" dirty="0"/>
              <a:t>Study 2</a:t>
            </a:r>
          </a:p>
          <a:p>
            <a:pPr marL="88900" indent="-77788"/>
            <a:r>
              <a:rPr lang="en-GB" sz="2000" i="1" dirty="0"/>
              <a:t>“</a:t>
            </a:r>
            <a:r>
              <a:rPr lang="en-GB" sz="2000" i="1" dirty="0" err="1"/>
              <a:t>behavior</a:t>
            </a:r>
            <a:r>
              <a:rPr lang="en-GB" sz="2000" i="1" dirty="0"/>
              <a:t> of inconsistent self-reported synesthetes”</a:t>
            </a:r>
            <a:endParaRPr lang="en-CH" sz="2000" i="1" dirty="0"/>
          </a:p>
        </p:txBody>
      </p:sp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D64453C-D2B8-0505-9BBE-76DE157E5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702" y="-8467"/>
            <a:ext cx="2889298" cy="1281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188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768C59C-4E1D-19D5-DB51-2FD7E3213439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7C5DD"/>
          </a:solidFill>
        </p:spPr>
        <p:txBody>
          <a:bodyPr/>
          <a:lstStyle/>
          <a:p>
            <a:r>
              <a:rPr lang="en-CH" dirty="0"/>
              <a:t>Study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DAC1AE-E28D-FF22-F9FE-89618BEF6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8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F2EFDBA-E6A4-EF59-B1C2-011874E2857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GB" i="1" dirty="0"/>
              <a:t>“consistency cutoffs differ across languages”</a:t>
            </a:r>
            <a:endParaRPr lang="en-CH" i="1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0A55D66-5D05-521A-13DC-3F7421C4DC87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377999" y="2437200"/>
            <a:ext cx="5538613" cy="4014000"/>
          </a:xfrm>
        </p:spPr>
        <p:txBody>
          <a:bodyPr>
            <a:normAutofit lnSpcReduction="10000"/>
          </a:bodyPr>
          <a:lstStyle/>
          <a:p>
            <a:r>
              <a:rPr lang="en-CH" b="1" dirty="0"/>
              <a:t>Task</a:t>
            </a:r>
            <a:r>
              <a:rPr lang="en-CH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b="1" dirty="0"/>
              <a:t>Colour-picker: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/>
              <a:t>Self Report:</a:t>
            </a:r>
          </a:p>
          <a:p>
            <a:pPr marL="501750" lvl="1" indent="-285750"/>
            <a:r>
              <a:rPr lang="en-GB" dirty="0"/>
              <a:t>“</a:t>
            </a:r>
            <a:r>
              <a:rPr lang="en-GB" i="1" dirty="0"/>
              <a:t>read a short paragraph describing </a:t>
            </a:r>
            <a:r>
              <a:rPr lang="en-GB" i="1" dirty="0" err="1"/>
              <a:t>synesthesia</a:t>
            </a:r>
            <a:r>
              <a:rPr lang="en-GB" i="1" dirty="0"/>
              <a:t>, and then indicate whether they think they have grapheme-</a:t>
            </a:r>
            <a:r>
              <a:rPr lang="en-GB" i="1" dirty="0" err="1"/>
              <a:t>color</a:t>
            </a:r>
            <a:r>
              <a:rPr lang="en-GB" i="1" dirty="0"/>
              <a:t> </a:t>
            </a:r>
            <a:r>
              <a:rPr lang="en-GB" i="1" dirty="0" err="1"/>
              <a:t>synesthesia</a:t>
            </a:r>
            <a:r>
              <a:rPr lang="en-GB" i="1" dirty="0"/>
              <a:t> […]”</a:t>
            </a:r>
            <a:endParaRPr lang="en-CH" dirty="0"/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B7AEEC9-F67F-D8A0-C0EC-06260FC1C93D}"/>
              </a:ext>
            </a:extLst>
          </p:cNvPr>
          <p:cNvSpPr>
            <a:spLocks noGrp="1"/>
          </p:cNvSpPr>
          <p:nvPr>
            <p:ph sz="half" idx="20"/>
          </p:nvPr>
        </p:nvSpPr>
        <p:spPr/>
        <p:txBody>
          <a:bodyPr/>
          <a:lstStyle/>
          <a:p>
            <a:r>
              <a:rPr lang="en-CH" b="1" dirty="0"/>
              <a:t>Participants:</a:t>
            </a:r>
          </a:p>
          <a:p>
            <a:pPr lvl="1"/>
            <a:r>
              <a:rPr lang="en-GB" dirty="0"/>
              <a:t>“146 Dutch, 104 English, 94 Georgian, 147 German, 13 Mandarin, 60 Russian, and 88 Spanish participants.”</a:t>
            </a:r>
          </a:p>
          <a:p>
            <a:pPr marL="0" lvl="1" indent="0">
              <a:buNone/>
            </a:pPr>
            <a:r>
              <a:rPr lang="en-GB" b="1" dirty="0"/>
              <a:t>Results: </a:t>
            </a:r>
            <a:r>
              <a:rPr lang="en-CH" dirty="0"/>
              <a:t>Optimal cut off scores per language:</a:t>
            </a:r>
          </a:p>
          <a:p>
            <a:endParaRPr lang="en-CH" dirty="0"/>
          </a:p>
          <a:p>
            <a:endParaRPr lang="en-CH" dirty="0"/>
          </a:p>
          <a:p>
            <a:endParaRPr lang="en-CH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B0FA2B7-8027-FBF5-C94C-63CA4696606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9392"/>
          <a:stretch>
            <a:fillRect/>
          </a:stretch>
        </p:blipFill>
        <p:spPr>
          <a:xfrm>
            <a:off x="1913986" y="3102705"/>
            <a:ext cx="1732325" cy="1983866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FA7F026F-BCEB-D900-AB0E-090A497300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2314" y="2364023"/>
            <a:ext cx="8031290" cy="2129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1B9D28F-A860-19FD-D4E0-D1DBBBEC21A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48893"/>
          <a:stretch>
            <a:fillRect/>
          </a:stretch>
        </p:blipFill>
        <p:spPr>
          <a:xfrm>
            <a:off x="7377947" y="3751617"/>
            <a:ext cx="3124073" cy="287100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341D8FB-5228-337F-6579-1F70BC7DDBD3}"/>
              </a:ext>
            </a:extLst>
          </p:cNvPr>
          <p:cNvSpPr txBox="1"/>
          <p:nvPr/>
        </p:nvSpPr>
        <p:spPr>
          <a:xfrm>
            <a:off x="8030165" y="6595082"/>
            <a:ext cx="37808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E</a:t>
            </a:r>
            <a:r>
              <a:rPr lang="en-CH" sz="800" dirty="0"/>
              <a:t>rror bars = 95 % bootstraped confidence intervals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F873F5-D8BE-AA8E-3E5A-7AE0E1B91FC3}"/>
              </a:ext>
            </a:extLst>
          </p:cNvPr>
          <p:cNvSpPr/>
          <p:nvPr/>
        </p:nvSpPr>
        <p:spPr>
          <a:xfrm>
            <a:off x="6096000" y="2054578"/>
            <a:ext cx="5715000" cy="4755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41263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7D73DC-E25C-CA20-F025-5484028D7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6D4AE2-43FC-4E31-607E-1EE72285B1C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8BAA2"/>
          </a:solidFill>
        </p:spPr>
        <p:txBody>
          <a:bodyPr/>
          <a:lstStyle/>
          <a:p>
            <a:r>
              <a:rPr lang="en-CH" dirty="0"/>
              <a:t>Study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506AC3-8953-7176-1D99-4F0F73B2F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7B8DC-FA31-471C-A0EA-D0E6204BDB0A}" type="slidenum">
              <a:rPr lang="en-US" smtClean="0"/>
              <a:t>9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4F99F78-E8FA-F6D5-C836-C30505FD807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CH" i="1" dirty="0"/>
              <a:t>“Inconsistent self reported synesthetes”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9C988FE-DE61-6B81-8588-2747D29FC6BA}"/>
              </a:ext>
            </a:extLst>
          </p:cNvPr>
          <p:cNvSpPr>
            <a:spLocks noGrp="1"/>
          </p:cNvSpPr>
          <p:nvPr>
            <p:ph sz="half" idx="19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H" b="1" dirty="0"/>
              <a:t>Tasks:</a:t>
            </a:r>
            <a:br>
              <a:rPr lang="en-CH" b="1" dirty="0"/>
            </a:br>
            <a:endParaRPr lang="en-CH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b="1" dirty="0"/>
              <a:t>Synesthetic stroop: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 b="1" dirty="0"/>
          </a:p>
          <a:p>
            <a:pPr lvl="1" indent="0">
              <a:buNone/>
            </a:pPr>
            <a:r>
              <a:rPr lang="en-CH" b="1" dirty="0"/>
              <a:t>-&gt; </a:t>
            </a:r>
            <a:r>
              <a:rPr lang="en-CH" dirty="0"/>
              <a:t>faster when matching synesthetic colour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b="1" dirty="0"/>
              <a:t>Synesthetic palette effect:</a:t>
            </a:r>
          </a:p>
          <a:p>
            <a:pPr marL="501750" lvl="1" indent="-285750"/>
            <a:r>
              <a:rPr lang="en-CH" dirty="0"/>
              <a:t>Synesthetes report more “warm” and “achromatic” colours than when forcing non synesthetes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H" b="1" dirty="0"/>
              <a:t>Questionnaire</a:t>
            </a:r>
            <a:r>
              <a:rPr lang="en-CH" dirty="0"/>
              <a:t>: forced to chooose between synesthete or not (i.e. no ”maybe” possibility)</a:t>
            </a:r>
          </a:p>
          <a:p>
            <a:pPr marL="501750" lvl="1" indent="-285750"/>
            <a:endParaRPr lang="en-CH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49E80C5-46AA-EB8B-B556-7D2783EFAE98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286917" y="2437200"/>
            <a:ext cx="5517732" cy="4014000"/>
          </a:xfrm>
        </p:spPr>
        <p:txBody>
          <a:bodyPr/>
          <a:lstStyle/>
          <a:p>
            <a:pPr marL="0" lvl="1" indent="0">
              <a:buNone/>
              <a:tabLst>
                <a:tab pos="250825" algn="l"/>
                <a:tab pos="503238" algn="l"/>
                <a:tab pos="755650" algn="l"/>
                <a:tab pos="1006475" algn="l"/>
              </a:tabLst>
            </a:pPr>
            <a:r>
              <a:rPr lang="en-CH" b="1" dirty="0"/>
              <a:t>Participants: </a:t>
            </a:r>
            <a:r>
              <a:rPr lang="en-CH" dirty="0"/>
              <a:t>169 dutch. How many per group?</a:t>
            </a:r>
          </a:p>
          <a:p>
            <a:r>
              <a:rPr lang="en-CH" b="1" dirty="0"/>
              <a:t>Results:</a:t>
            </a:r>
          </a:p>
          <a:p>
            <a:endParaRPr lang="en-CH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0C8C71-89F9-F812-7701-9E89418921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0096" y="2651981"/>
            <a:ext cx="2058811" cy="204471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7060645-0D0F-B38A-100A-A973DCE97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1708" y="3136062"/>
            <a:ext cx="2236492" cy="31212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174AE5-7C5E-2258-085D-7AC1AD1690E1}"/>
              </a:ext>
            </a:extLst>
          </p:cNvPr>
          <p:cNvSpPr txBox="1"/>
          <p:nvPr/>
        </p:nvSpPr>
        <p:spPr>
          <a:xfrm>
            <a:off x="7160068" y="6223455"/>
            <a:ext cx="22041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100" dirty="0"/>
              <a:t>135.3 cutoff score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7CEB36-1A0F-6ED5-614C-22169120A4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0075" y="3136062"/>
            <a:ext cx="2844575" cy="28170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0E8C33-5DA4-54DF-5B63-3EBD1B48E1ED}"/>
              </a:ext>
            </a:extLst>
          </p:cNvPr>
          <p:cNvSpPr txBox="1"/>
          <p:nvPr/>
        </p:nvSpPr>
        <p:spPr>
          <a:xfrm>
            <a:off x="7484527" y="2953744"/>
            <a:ext cx="37592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200" b="1" dirty="0"/>
              <a:t>Stroop</a:t>
            </a:r>
            <a:r>
              <a:rPr lang="en-CH" sz="1200" dirty="0"/>
              <a:t>			</a:t>
            </a:r>
            <a:r>
              <a:rPr lang="en-CH" sz="1200" b="1" dirty="0"/>
              <a:t>Palette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1A8620-D4F2-954D-651F-86243D262DE9}"/>
              </a:ext>
            </a:extLst>
          </p:cNvPr>
          <p:cNvSpPr txBox="1"/>
          <p:nvPr/>
        </p:nvSpPr>
        <p:spPr>
          <a:xfrm>
            <a:off x="9364175" y="5394924"/>
            <a:ext cx="2844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200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</a:rPr>
              <a:t>non </a:t>
            </a:r>
            <a:r>
              <a:rPr lang="en-CH" sz="1200" dirty="0">
                <a:ln>
                  <a:solidFill>
                    <a:schemeClr val="tx1"/>
                  </a:solidFill>
                </a:ln>
                <a:solidFill>
                  <a:srgbClr val="00B050"/>
                </a:solidFill>
              </a:rPr>
              <a:t>synesthetes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E46E39-9C35-E7A2-09EC-F3EEEFB1535B}"/>
              </a:ext>
            </a:extLst>
          </p:cNvPr>
          <p:cNvSpPr txBox="1"/>
          <p:nvPr/>
        </p:nvSpPr>
        <p:spPr>
          <a:xfrm>
            <a:off x="10067765" y="3257738"/>
            <a:ext cx="15977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H" sz="1200" dirty="0">
                <a:ln>
                  <a:solidFill>
                    <a:schemeClr val="tx1"/>
                  </a:solidFill>
                </a:ln>
                <a:solidFill>
                  <a:srgbClr val="FF0000"/>
                </a:solidFill>
              </a:rPr>
              <a:t>synesthetes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A1263D-D615-6A4B-69DF-2562969BD238}"/>
              </a:ext>
            </a:extLst>
          </p:cNvPr>
          <p:cNvSpPr txBox="1"/>
          <p:nvPr/>
        </p:nvSpPr>
        <p:spPr>
          <a:xfrm rot="16200000">
            <a:off x="5261163" y="4453410"/>
            <a:ext cx="2797955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H" sz="1200" dirty="0"/>
              <a:t>Congruent – incongruent trials (ms)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8D5664-CB64-B442-7ACB-25B1898C41E3}"/>
              </a:ext>
            </a:extLst>
          </p:cNvPr>
          <p:cNvSpPr txBox="1"/>
          <p:nvPr/>
        </p:nvSpPr>
        <p:spPr>
          <a:xfrm>
            <a:off x="7484527" y="5695434"/>
            <a:ext cx="220410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700" dirty="0"/>
              <a:t>95 % confidence interval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A495D1-F8CB-F58D-BA91-AC8FCE4D547E}"/>
              </a:ext>
            </a:extLst>
          </p:cNvPr>
          <p:cNvSpPr/>
          <p:nvPr/>
        </p:nvSpPr>
        <p:spPr>
          <a:xfrm>
            <a:off x="6096000" y="2054578"/>
            <a:ext cx="5715000" cy="47559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8708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theme/theme1.xml><?xml version="1.0" encoding="utf-8"?>
<a:theme xmlns:a="http://schemas.openxmlformats.org/drawingml/2006/main" name="Thema Office UniDistance">
  <a:themeElements>
    <a:clrScheme name="UniDistan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4687"/>
      </a:accent1>
      <a:accent2>
        <a:srgbClr val="0071B9"/>
      </a:accent2>
      <a:accent3>
        <a:srgbClr val="6DA4D8"/>
      </a:accent3>
      <a:accent4>
        <a:srgbClr val="D7E3F5"/>
      </a:accent4>
      <a:accent5>
        <a:srgbClr val="F5F8FD"/>
      </a:accent5>
      <a:accent6>
        <a:srgbClr val="FFFFFF"/>
      </a:accent6>
      <a:hlink>
        <a:srgbClr val="004687"/>
      </a:hlink>
      <a:folHlink>
        <a:srgbClr val="D7E3F5"/>
      </a:folHlink>
    </a:clrScheme>
    <a:fontScheme name="UniDistance">
      <a:majorFont>
        <a:latin typeface="Inter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Psychology ">
      <a:srgbClr val="9E1981"/>
    </a:custClr>
    <a:custClr name="Law ">
      <a:srgbClr val="E30613"/>
    </a:custClr>
    <a:custClr name="History ">
      <a:srgbClr val="F39200"/>
    </a:custClr>
    <a:custClr name="Economics  ">
      <a:srgbClr val="749719"/>
    </a:custClr>
    <a:custClr name="Mathematics ">
      <a:srgbClr val="00A99B"/>
    </a:custClr>
    <a:custClr name="Psychology light ">
      <a:srgbClr val="F7C5DD"/>
    </a:custClr>
    <a:custClr name="Low light">
      <a:srgbClr val="F8BAA2"/>
    </a:custClr>
    <a:custClr name="History light">
      <a:srgbClr val="FEDEA9"/>
    </a:custClr>
    <a:custClr name="Economics light">
      <a:srgbClr val="E4EBB1"/>
    </a:custClr>
    <a:custClr name="Mathematics light ">
      <a:srgbClr val="BFE2E0"/>
    </a:custClr>
  </a:custClrLst>
  <a:extLst>
    <a:ext uri="{05A4C25C-085E-4340-85A3-A5531E510DB2}">
      <thm15:themeFamily xmlns:thm15="http://schemas.microsoft.com/office/thememl/2012/main" name="2025_PPT_template_faculte_DROIT_DE" id="{6575F7FB-6F0F-0742-9744-397C059A5F21}" vid="{AD5A79F2-1B86-BA41-9A8E-45B09AD652D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96D2EF177F0F418A299E9369785461" ma:contentTypeVersion="16" ma:contentTypeDescription="Crée un document." ma:contentTypeScope="" ma:versionID="006da862f48ecc92f6b1bfa3bde6e242">
  <xsd:schema xmlns:xsd="http://www.w3.org/2001/XMLSchema" xmlns:xs="http://www.w3.org/2001/XMLSchema" xmlns:p="http://schemas.microsoft.com/office/2006/metadata/properties" xmlns:ns2="4db144bc-39da-4e0a-a251-ab6fc772cb70" xmlns:ns3="2c41ffe7-fdd6-4cac-93ae-20192ee438dd" targetNamespace="http://schemas.microsoft.com/office/2006/metadata/properties" ma:root="true" ma:fieldsID="643b421ae9ce03b8c81c0efc2c343975" ns2:_="" ns3:_="">
    <xsd:import namespace="4db144bc-39da-4e0a-a251-ab6fc772cb70"/>
    <xsd:import namespace="2c41ffe7-fdd6-4cac-93ae-20192ee438d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b144bc-39da-4e0a-a251-ab6fc772cb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Balises d’images" ma:readOnly="false" ma:fieldId="{5cf76f15-5ced-4ddc-b409-7134ff3c332f}" ma:taxonomyMulti="true" ma:sspId="3c4edd7c-2852-4be9-aebf-42ddd02d531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41ffe7-fdd6-4cac-93ae-20192ee438d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3234576d-54c2-443d-9c40-b64f04fd62c3}" ma:internalName="TaxCatchAll" ma:showField="CatchAllData" ma:web="2c41ffe7-fdd6-4cac-93ae-20192ee438d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db144bc-39da-4e0a-a251-ab6fc772cb70">
      <Terms xmlns="http://schemas.microsoft.com/office/infopath/2007/PartnerControls"/>
    </lcf76f155ced4ddcb4097134ff3c332f>
    <TaxCatchAll xmlns="2c41ffe7-fdd6-4cac-93ae-20192ee438dd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F1406AF-9938-4039-A7C7-6F92E12E68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b144bc-39da-4e0a-a251-ab6fc772cb70"/>
    <ds:schemaRef ds:uri="2c41ffe7-fdd6-4cac-93ae-20192ee438d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4A33C3D-B591-4DC6-812C-A4A82A64718A}">
  <ds:schemaRefs>
    <ds:schemaRef ds:uri="http://schemas.microsoft.com/office/2006/documentManagement/types"/>
    <ds:schemaRef ds:uri="http://purl.org/dc/elements/1.1/"/>
    <ds:schemaRef ds:uri="http://purl.org/dc/dcmitype/"/>
    <ds:schemaRef ds:uri="f9749c70-546b-4e2a-87e4-8246a32f5731"/>
    <ds:schemaRef ds:uri="http://schemas.microsoft.com/office/2006/metadata/properties"/>
    <ds:schemaRef ds:uri="http://schemas.microsoft.com/office/infopath/2007/PartnerControls"/>
    <ds:schemaRef ds:uri="http://purl.org/dc/terms/"/>
    <ds:schemaRef ds:uri="http://www.w3.org/XML/1998/namespace"/>
    <ds:schemaRef ds:uri="http://schemas.openxmlformats.org/package/2006/metadata/core-properties"/>
    <ds:schemaRef ds:uri="ed6e6dcd-91ee-4a13-807c-34925e558c1f"/>
    <ds:schemaRef ds:uri="4db144bc-39da-4e0a-a251-ab6fc772cb70"/>
    <ds:schemaRef ds:uri="2c41ffe7-fdd6-4cac-93ae-20192ee438dd"/>
  </ds:schemaRefs>
</ds:datastoreItem>
</file>

<file path=customXml/itemProps3.xml><?xml version="1.0" encoding="utf-8"?>
<ds:datastoreItem xmlns:ds="http://schemas.openxmlformats.org/officeDocument/2006/customXml" ds:itemID="{21E6C476-E721-4E69-8CE7-06243D6C059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Thema Office UniDistance</Template>
  <TotalTime>7031</TotalTime>
  <Words>1246</Words>
  <Application>Microsoft Macintosh PowerPoint</Application>
  <PresentationFormat>Widescreen</PresentationFormat>
  <Paragraphs>263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Wingdings</vt:lpstr>
      <vt:lpstr>Inter</vt:lpstr>
      <vt:lpstr>Thema Office UniDistance</vt:lpstr>
      <vt:lpstr>PowerPoint Presentation</vt:lpstr>
      <vt:lpstr>What differentiates synestetic from non synesthetic experience?</vt:lpstr>
      <vt:lpstr>How to “diagnose” grapheme-colour synesthesia?</vt:lpstr>
      <vt:lpstr>Consistency test vs self-report</vt:lpstr>
      <vt:lpstr>Self-report vs consistency test</vt:lpstr>
      <vt:lpstr>Self-report vs consistency test.</vt:lpstr>
      <vt:lpstr>4 studies</vt:lpstr>
      <vt:lpstr>Study 1</vt:lpstr>
      <vt:lpstr>Study 2</vt:lpstr>
      <vt:lpstr>Study 3</vt:lpstr>
      <vt:lpstr>Study 4</vt:lpstr>
      <vt:lpstr>PowerPoint Presentation</vt:lpstr>
      <vt:lpstr>Circularity</vt:lpstr>
      <vt:lpstr>How to “diagnose” synesthesia?</vt:lpstr>
      <vt:lpstr>PowerPoint Presentation</vt:lpstr>
      <vt:lpstr>Number forms</vt:lpstr>
      <vt:lpstr>What differentiates synestetic from non synesthetic experience?</vt:lpstr>
      <vt:lpstr>How to “diagnose” synesthesia?</vt:lpstr>
      <vt:lpstr>Future directions?</vt:lpstr>
      <vt:lpstr>Vielen Dank für Ihre Aufmerksamkeit! Merci pour votre attention ! 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Rémy Lachelin</dc:creator>
  <cp:lastModifiedBy>Rémy Lachelin</cp:lastModifiedBy>
  <cp:revision>161</cp:revision>
  <dcterms:created xsi:type="dcterms:W3CDTF">2025-06-11T10:12:56Z</dcterms:created>
  <dcterms:modified xsi:type="dcterms:W3CDTF">2025-07-03T08:55:21Z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0x0101001396D2EF177F0F418A299E9369785461</vt:lpwstr>
  </property>
  <property fmtid="{D5CDD505-2E9C-101B-9397-08002B2CF9AE}" pid="3" name="MediaServiceImageTags">
    <vt:lpwstr/>
  </property>
</Properties>
</file>

<file path=docProps/thumbnail.jpeg>
</file>